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256" r:id="rId2"/>
    <p:sldId id="267" r:id="rId3"/>
    <p:sldId id="257" r:id="rId4"/>
    <p:sldId id="258" r:id="rId5"/>
    <p:sldId id="268" r:id="rId6"/>
    <p:sldId id="269" r:id="rId7"/>
    <p:sldId id="270" r:id="rId8"/>
    <p:sldId id="271" r:id="rId9"/>
    <p:sldId id="273" r:id="rId10"/>
    <p:sldId id="266" r:id="rId11"/>
    <p:sldId id="261" r:id="rId12"/>
    <p:sldId id="262" r:id="rId13"/>
    <p:sldId id="274" r:id="rId14"/>
    <p:sldId id="263" r:id="rId15"/>
    <p:sldId id="264" r:id="rId16"/>
    <p:sldId id="265" r:id="rId17"/>
  </p:sldIdLst>
  <p:sldSz cx="13004800" cy="97536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6" d="100"/>
          <a:sy n="46" d="100"/>
        </p:scale>
        <p:origin x="57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0404276-67ED-4BBB-9329-8E3C8588B80F}" type="datetimeFigureOut">
              <a:rPr lang="en-GB" smtClean="0"/>
              <a:t>28/02/2020</a:t>
            </a:fld>
            <a:endParaRPr lang="en-GB"/>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830C763-E80B-4603-AF00-A62E1374DC1B}" type="slidenum">
              <a:rPr lang="en-GB" smtClean="0"/>
              <a:t>‹#›</a:t>
            </a:fld>
            <a:endParaRPr lang="en-GB"/>
          </a:p>
        </p:txBody>
      </p:sp>
    </p:spTree>
    <p:extLst>
      <p:ext uri="{BB962C8B-B14F-4D97-AF65-F5344CB8AC3E}">
        <p14:creationId xmlns:p14="http://schemas.microsoft.com/office/powerpoint/2010/main" val="60859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126" name="Shape 126"/>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t>Title Text</a:t>
            </a:r>
          </a:p>
        </p:txBody>
      </p:sp>
      <p:sp>
        <p:nvSpPr>
          <p:cNvPr id="118" name="Shape 11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6311798" y="925195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1ED73CB-38B2-4B1F-B47F-6615FC88E4FF}" type="datetimeFigureOut">
              <a:rPr lang="en-GB" smtClean="0"/>
              <a:t>28/02/2020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303690" y="9251950"/>
            <a:ext cx="384721" cy="379591"/>
          </a:xfrm>
        </p:spPr>
        <p:txBody>
          <a:bodyPr/>
          <a:lstStyle/>
          <a:p>
            <a:fld id="{B483295B-4424-4FBC-8AC2-995CF5B82A77}" type="slidenum">
              <a:rPr lang="en-GB" smtClean="0"/>
              <a:t>‹#›</a:t>
            </a:fld>
            <a:endParaRPr lang="en-GB"/>
          </a:p>
        </p:txBody>
      </p:sp>
    </p:spTree>
    <p:extLst>
      <p:ext uri="{BB962C8B-B14F-4D97-AF65-F5344CB8AC3E}">
        <p14:creationId xmlns:p14="http://schemas.microsoft.com/office/powerpoint/2010/main" val="2355148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nippon.com/en/people/e00139/" TargetMode="External"/><Relationship Id="rId2" Type="http://schemas.openxmlformats.org/officeDocument/2006/relationships/hyperlink" Target="http://www.twistedsifter.com/2018/01/miniature-calendar-by-tatsuya-tanaka/" TargetMode="Externa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outu.be/cNaxT1G0D5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miniature-calendar.com/" TargetMode="Externa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youtu.be/VqTSqUOHTtg"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subTitle" sz="quarter" idx="1"/>
          </p:nvPr>
        </p:nvSpPr>
        <p:spPr>
          <a:xfrm>
            <a:off x="202005" y="8968522"/>
            <a:ext cx="12600790" cy="614222"/>
          </a:xfrm>
          <a:prstGeom prst="rect">
            <a:avLst/>
          </a:prstGeom>
        </p:spPr>
        <p:txBody>
          <a:bodyPr/>
          <a:lstStyle>
            <a:lvl1pPr>
              <a:defRPr>
                <a:latin typeface="Gill Sans"/>
                <a:ea typeface="Gill Sans"/>
                <a:cs typeface="Gill Sans"/>
                <a:sym typeface="Gill Sans"/>
              </a:defRPr>
            </a:lvl1pPr>
          </a:lstStyle>
          <a:p>
            <a:r>
              <a:t>What can you tell me about this image?</a:t>
            </a:r>
          </a:p>
        </p:txBody>
      </p:sp>
      <p:pic>
        <p:nvPicPr>
          <p:cNvPr id="1026" name="Picture 2" descr="miniature calendar by tatsuya tanaka 21 This Artist Has Created a Miniature Scene Every Single Day Since 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1031132"/>
            <a:ext cx="7620000" cy="762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22795" y="539622"/>
            <a:ext cx="5692099" cy="4782734"/>
            <a:chOff x="7312701" y="1512388"/>
            <a:chExt cx="5692099" cy="4782734"/>
          </a:xfrm>
        </p:grpSpPr>
        <p:sp>
          <p:nvSpPr>
            <p:cNvPr id="6" name="Rectangle 5"/>
            <p:cNvSpPr/>
            <p:nvPr/>
          </p:nvSpPr>
          <p:spPr>
            <a:xfrm>
              <a:off x="7312701" y="1512388"/>
              <a:ext cx="5692099" cy="4655748"/>
            </a:xfrm>
            <a:prstGeom prst="rect">
              <a:avLst/>
            </a:prstGeom>
            <a:solidFill>
              <a:srgbClr val="FFFF00"/>
            </a:solidFill>
            <a:ln w="76200" cap="flat">
              <a:solidFill>
                <a:srgbClr val="C0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7" name="TextBox 6"/>
            <p:cNvSpPr txBox="1"/>
            <p:nvPr/>
          </p:nvSpPr>
          <p:spPr>
            <a:xfrm>
              <a:off x="7312701" y="1575881"/>
              <a:ext cx="5462789" cy="471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sng" strike="noStrike" cap="none" spc="0" normalizeH="0" baseline="0" dirty="0" smtClean="0">
                  <a:ln>
                    <a:noFill/>
                  </a:ln>
                  <a:solidFill>
                    <a:srgbClr val="000000"/>
                  </a:solidFill>
                  <a:effectLst/>
                  <a:uFillTx/>
                  <a:latin typeface="+mn-lt"/>
                  <a:ea typeface="+mn-ea"/>
                  <a:cs typeface="+mn-cs"/>
                  <a:sym typeface="Helvetica Light"/>
                </a:rPr>
                <a:t>What is</a:t>
              </a:r>
              <a:r>
                <a:rPr kumimoji="0" lang="en-GB" sz="2400" b="0" i="0" u="sng" strike="noStrike" cap="none" spc="0" normalizeH="0" dirty="0" smtClean="0">
                  <a:ln>
                    <a:noFill/>
                  </a:ln>
                  <a:solidFill>
                    <a:srgbClr val="000000"/>
                  </a:solidFill>
                  <a:effectLst/>
                  <a:uFillTx/>
                  <a:latin typeface="+mn-lt"/>
                  <a:ea typeface="+mn-ea"/>
                  <a:cs typeface="+mn-cs"/>
                  <a:sym typeface="Helvetica Light"/>
                </a:rPr>
                <a:t> needed on the reference page:-</a:t>
              </a:r>
            </a:p>
            <a:p>
              <a:pPr marL="342900" marR="0" indent="-3429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400" b="1" dirty="0" smtClean="0">
                  <a:solidFill>
                    <a:srgbClr val="C00000"/>
                  </a:solidFill>
                </a:rPr>
                <a:t>Creative Title</a:t>
              </a:r>
            </a:p>
            <a:p>
              <a:pPr marL="342900" marR="0" indent="-3429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400" b="1" i="0" u="none" strike="noStrike" cap="none" spc="0" normalizeH="0" dirty="0" smtClean="0">
                  <a:ln>
                    <a:noFill/>
                  </a:ln>
                  <a:solidFill>
                    <a:srgbClr val="C00000"/>
                  </a:solidFill>
                  <a:effectLst/>
                  <a:uFillTx/>
                  <a:latin typeface="+mn-lt"/>
                  <a:ea typeface="+mn-ea"/>
                  <a:cs typeface="+mn-cs"/>
                  <a:sym typeface="Helvetica Light"/>
                </a:rPr>
                <a:t>Minimum of 5 photographs </a:t>
              </a:r>
              <a:r>
                <a:rPr kumimoji="0" lang="en-GB" sz="2400" b="0" i="0" u="none" strike="noStrike" cap="none" spc="0" normalizeH="0" dirty="0" smtClean="0">
                  <a:ln>
                    <a:noFill/>
                  </a:ln>
                  <a:solidFill>
                    <a:srgbClr val="000000"/>
                  </a:solidFill>
                  <a:effectLst/>
                  <a:uFillTx/>
                  <a:latin typeface="+mn-lt"/>
                  <a:ea typeface="+mn-ea"/>
                  <a:cs typeface="+mn-cs"/>
                  <a:sym typeface="Helvetica Light"/>
                </a:rPr>
                <a:t>of his work</a:t>
              </a:r>
            </a:p>
            <a:p>
              <a:pPr marL="342900" marR="0" indent="-3429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400" b="1" dirty="0" smtClean="0">
                  <a:solidFill>
                    <a:srgbClr val="C00000"/>
                  </a:solidFill>
                </a:rPr>
                <a:t>Information</a:t>
              </a:r>
              <a:r>
                <a:rPr lang="en-GB" sz="2400" dirty="0" smtClean="0"/>
                <a:t> about </a:t>
              </a:r>
              <a:r>
                <a:rPr lang="en-GB" sz="2400" dirty="0" err="1" smtClean="0"/>
                <a:t>Slinkachu</a:t>
              </a:r>
              <a:r>
                <a:rPr lang="en-GB" sz="2400" dirty="0" smtClean="0"/>
                <a:t> and his people project</a:t>
              </a:r>
            </a:p>
            <a:p>
              <a:pPr marL="342900" marR="0" indent="-3429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400" b="1" i="0" u="none" strike="noStrike" cap="none" spc="0" normalizeH="0" dirty="0" smtClean="0">
                  <a:ln>
                    <a:noFill/>
                  </a:ln>
                  <a:solidFill>
                    <a:srgbClr val="C00000"/>
                  </a:solidFill>
                  <a:effectLst/>
                  <a:uFillTx/>
                  <a:latin typeface="+mn-lt"/>
                  <a:ea typeface="+mn-ea"/>
                  <a:cs typeface="+mn-cs"/>
                  <a:sym typeface="Helvetica Light"/>
                </a:rPr>
                <a:t>Discussion of at least one photo in detail</a:t>
              </a:r>
            </a:p>
            <a:p>
              <a:pPr marL="342900" marR="0" indent="-3429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400" b="1" dirty="0" smtClean="0">
                  <a:solidFill>
                    <a:srgbClr val="C00000"/>
                  </a:solidFill>
                </a:rPr>
                <a:t>Possible ideas </a:t>
              </a:r>
              <a:r>
                <a:rPr lang="en-GB" sz="2400" dirty="0" smtClean="0"/>
                <a:t>they have based on his style of work</a:t>
              </a:r>
              <a:endParaRPr kumimoji="0" lang="en-GB" sz="2400" b="0" i="0" u="none" strike="noStrike" cap="none" spc="0" normalizeH="0" dirty="0" smtClean="0">
                <a:ln>
                  <a:noFill/>
                </a:ln>
                <a:solidFill>
                  <a:srgbClr val="000000"/>
                </a:solidFill>
                <a:effectLst/>
                <a:uFillTx/>
                <a:latin typeface="+mn-lt"/>
                <a:ea typeface="+mn-ea"/>
                <a:cs typeface="+mn-cs"/>
                <a:sym typeface="Helvetica Light"/>
              </a:endParaRPr>
            </a:p>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000000"/>
                </a:solidFill>
                <a:effectLst/>
                <a:uFillTx/>
                <a:latin typeface="+mn-lt"/>
                <a:ea typeface="+mn-ea"/>
                <a:cs typeface="+mn-cs"/>
                <a:sym typeface="Helvetica Light"/>
              </a:endParaRPr>
            </a:p>
          </p:txBody>
        </p:sp>
      </p:grpSp>
      <p:pic>
        <p:nvPicPr>
          <p:cNvPr id="8" name="92923d_5fcd012fd7f0428a911d7dbe95cb2a0f.pdf"/>
          <p:cNvPicPr>
            <a:picLocks noChangeAspect="1"/>
          </p:cNvPicPr>
          <p:nvPr/>
        </p:nvPicPr>
        <p:blipFill>
          <a:blip r:embed="rId2">
            <a:extLst/>
          </a:blip>
          <a:stretch>
            <a:fillRect/>
          </a:stretch>
        </p:blipFill>
        <p:spPr>
          <a:xfrm>
            <a:off x="293485" y="5262214"/>
            <a:ext cx="5560617" cy="3931750"/>
          </a:xfrm>
          <a:prstGeom prst="rect">
            <a:avLst/>
          </a:prstGeom>
          <a:ln w="12700">
            <a:miter lim="400000"/>
          </a:ln>
        </p:spPr>
      </p:pic>
      <p:graphicFrame>
        <p:nvGraphicFramePr>
          <p:cNvPr id="9" name="Table 150"/>
          <p:cNvGraphicFramePr/>
          <p:nvPr>
            <p:extLst>
              <p:ext uri="{D42A27DB-BD31-4B8C-83A1-F6EECF244321}">
                <p14:modId xmlns:p14="http://schemas.microsoft.com/office/powerpoint/2010/main" val="618192966"/>
              </p:ext>
            </p:extLst>
          </p:nvPr>
        </p:nvGraphicFramePr>
        <p:xfrm>
          <a:off x="7125833" y="539622"/>
          <a:ext cx="5090814" cy="8396449"/>
        </p:xfrm>
        <a:graphic>
          <a:graphicData uri="http://schemas.openxmlformats.org/drawingml/2006/table">
            <a:tbl>
              <a:tblPr firstRow="1" bandRow="1">
                <a:tableStyleId>{4C3C2611-4C71-4FC5-86AE-919BDF0F9419}</a:tableStyleId>
              </a:tblPr>
              <a:tblGrid>
                <a:gridCol w="676734">
                  <a:extLst>
                    <a:ext uri="{9D8B030D-6E8A-4147-A177-3AD203B41FA5}">
                      <a16:colId xmlns:a16="http://schemas.microsoft.com/office/drawing/2014/main" val="20000"/>
                    </a:ext>
                  </a:extLst>
                </a:gridCol>
                <a:gridCol w="4414080">
                  <a:extLst>
                    <a:ext uri="{9D8B030D-6E8A-4147-A177-3AD203B41FA5}">
                      <a16:colId xmlns:a16="http://schemas.microsoft.com/office/drawing/2014/main" val="20001"/>
                    </a:ext>
                  </a:extLst>
                </a:gridCol>
              </a:tblGrid>
              <a:tr h="1040069">
                <a:tc gridSpan="2">
                  <a:txBody>
                    <a:bodyPr/>
                    <a:lstStyle/>
                    <a:p>
                      <a:pPr defTabSz="914400">
                        <a:defRPr sz="2900" b="0">
                          <a:latin typeface="Lemon/Milk"/>
                          <a:ea typeface="Lemon/Milk"/>
                          <a:cs typeface="Lemon/Milk"/>
                          <a:sym typeface="Lemon/Milk"/>
                        </a:defRPr>
                      </a:pPr>
                      <a:r>
                        <a:rPr dirty="0"/>
                        <a:t>GCSE photography</a:t>
                      </a:r>
                    </a:p>
                    <a:p>
                      <a:pPr defTabSz="914400">
                        <a:defRPr sz="2900" b="0">
                          <a:latin typeface="Lemon/Milk"/>
                          <a:ea typeface="Lemon/Milk"/>
                          <a:cs typeface="Lemon/Milk"/>
                          <a:sym typeface="Lemon/Milk"/>
                        </a:defRPr>
                      </a:pPr>
                      <a:r>
                        <a:rPr lang="en-GB" dirty="0" smtClean="0"/>
                        <a:t>Progress Indicators</a:t>
                      </a:r>
                      <a:endParaRPr dirty="0"/>
                    </a:p>
                  </a:txBody>
                  <a:tcPr marL="50800" marR="50800" marT="50800" marB="50800" anchor="ctr" horzOverflow="overflow">
                    <a:lnL w="50800">
                      <a:solidFill>
                        <a:srgbClr val="5E5E5E"/>
                      </a:solidFill>
                      <a:miter lim="400000"/>
                    </a:lnL>
                    <a:lnR w="50800">
                      <a:solidFill>
                        <a:srgbClr val="5E5E5E"/>
                      </a:solidFill>
                      <a:miter lim="400000"/>
                    </a:lnR>
                    <a:lnT w="50800">
                      <a:solidFill>
                        <a:srgbClr val="5E5E5E"/>
                      </a:solidFill>
                      <a:miter lim="400000"/>
                    </a:lnT>
                    <a:lnB w="0">
                      <a:miter lim="400000"/>
                    </a:lnB>
                    <a:solidFill>
                      <a:srgbClr val="7A81FF"/>
                    </a:solidFill>
                  </a:tcPr>
                </a:tc>
                <a:tc hMerge="1">
                  <a:txBody>
                    <a:bodyPr/>
                    <a:lstStyle/>
                    <a:p>
                      <a:endParaRPr lang="en-US"/>
                    </a:p>
                  </a:txBody>
                  <a:tcPr/>
                </a:tc>
                <a:extLst>
                  <a:ext uri="{0D108BD9-81ED-4DB2-BD59-A6C34878D82A}">
                    <a16:rowId xmlns:a16="http://schemas.microsoft.com/office/drawing/2014/main" val="10000"/>
                  </a:ext>
                </a:extLst>
              </a:tr>
              <a:tr h="2352630">
                <a:tc>
                  <a:txBody>
                    <a:bodyPr/>
                    <a:lstStyle/>
                    <a:p>
                      <a:pPr defTabSz="914400"/>
                      <a:r>
                        <a:rPr lang="en-GB" sz="2400" b="1" dirty="0" smtClean="0">
                          <a:solidFill>
                            <a:srgbClr val="FFFFFF"/>
                          </a:solidFill>
                          <a:latin typeface="Gill Sans"/>
                          <a:ea typeface="Gill Sans"/>
                          <a:cs typeface="Gill Sans"/>
                          <a:sym typeface="Gill Sans"/>
                        </a:rPr>
                        <a:t>Basic Requirements</a:t>
                      </a:r>
                      <a:endParaRPr sz="2400" b="1" dirty="0">
                        <a:solidFill>
                          <a:srgbClr val="FFFFFF"/>
                        </a:solidFill>
                        <a:latin typeface="Gill Sans"/>
                        <a:ea typeface="Gill Sans"/>
                        <a:cs typeface="Gill Sans"/>
                        <a:sym typeface="Gill Sans"/>
                      </a:endParaRPr>
                    </a:p>
                  </a:txBody>
                  <a:tcPr marL="50800" marR="50800" marT="50800" marB="50800" vert="vert270" anchor="ctr" horzOverflow="overflow">
                    <a:lnL w="50800">
                      <a:solidFill>
                        <a:srgbClr val="5E5E5E"/>
                      </a:solidFill>
                      <a:miter lim="400000"/>
                    </a:lnL>
                    <a:lnR w="12700">
                      <a:solidFill>
                        <a:srgbClr val="3797C6"/>
                      </a:solidFill>
                      <a:miter lim="400000"/>
                    </a:lnR>
                    <a:lnT w="0">
                      <a:miter lim="400000"/>
                    </a:lnT>
                    <a:lnB w="12700">
                      <a:solidFill>
                        <a:srgbClr val="3797C6"/>
                      </a:solidFill>
                      <a:miter lim="400000"/>
                    </a:lnB>
                    <a:solidFill>
                      <a:schemeClr val="accent2">
                        <a:hueOff val="-2473793"/>
                        <a:satOff val="-50209"/>
                        <a:lumOff val="23543"/>
                      </a:schemeClr>
                    </a:solidFill>
                  </a:tcPr>
                </a:tc>
                <a:tc>
                  <a:txBody>
                    <a:bodyPr/>
                    <a:lstStyle/>
                    <a:p>
                      <a:pPr marL="228600" indent="-228600" algn="l" defTabSz="914400">
                        <a:buSzPct val="100000"/>
                        <a:buChar char="•"/>
                        <a:defRPr sz="1700">
                          <a:latin typeface="Gill Sans"/>
                          <a:ea typeface="Gill Sans"/>
                          <a:cs typeface="Gill Sans"/>
                          <a:sym typeface="Gill Sans"/>
                        </a:defRPr>
                      </a:pPr>
                      <a:r>
                        <a:rPr dirty="0"/>
                        <a:t>Described the work of </a:t>
                      </a:r>
                      <a:r>
                        <a:rPr dirty="0" err="1"/>
                        <a:t>Slinkachu</a:t>
                      </a:r>
                      <a:r>
                        <a:rPr dirty="0"/>
                        <a:t> </a:t>
                      </a:r>
                    </a:p>
                    <a:p>
                      <a:pPr algn="l" defTabSz="914400">
                        <a:defRPr sz="1700">
                          <a:latin typeface="Gill Sans"/>
                          <a:ea typeface="Gill Sans"/>
                          <a:cs typeface="Gill Sans"/>
                          <a:sym typeface="Gill Sans"/>
                        </a:defRPr>
                      </a:pPr>
                      <a:endParaRPr dirty="0"/>
                    </a:p>
                    <a:p>
                      <a:pPr marL="228600" indent="-228600" algn="l" defTabSz="914400">
                        <a:buSzPct val="100000"/>
                        <a:buChar char="•"/>
                        <a:defRPr sz="1700">
                          <a:latin typeface="Gill Sans"/>
                          <a:ea typeface="Gill Sans"/>
                          <a:cs typeface="Gill Sans"/>
                          <a:sym typeface="Gill Sans"/>
                        </a:defRPr>
                      </a:pPr>
                      <a:r>
                        <a:rPr dirty="0"/>
                        <a:t>Presented a selection of images by the photographer in your sketchbook</a:t>
                      </a:r>
                    </a:p>
                    <a:p>
                      <a:pPr algn="l" defTabSz="914400">
                        <a:defRPr sz="1700">
                          <a:latin typeface="Gill Sans"/>
                          <a:ea typeface="Gill Sans"/>
                          <a:cs typeface="Gill Sans"/>
                          <a:sym typeface="Gill Sans"/>
                        </a:defRPr>
                      </a:pPr>
                      <a:endParaRPr dirty="0"/>
                    </a:p>
                    <a:p>
                      <a:pPr marL="228600" indent="-228600" algn="l" defTabSz="914400">
                        <a:buSzPct val="100000"/>
                        <a:buChar char="•"/>
                        <a:defRPr sz="1700">
                          <a:latin typeface="Gill Sans"/>
                          <a:ea typeface="Gill Sans"/>
                          <a:cs typeface="Gill Sans"/>
                          <a:sym typeface="Gill Sans"/>
                        </a:defRPr>
                      </a:pPr>
                      <a:r>
                        <a:rPr dirty="0"/>
                        <a:t>Added the photographers name to the page</a:t>
                      </a:r>
                    </a:p>
                  </a:txBody>
                  <a:tcPr marL="50800" marR="50800" marT="50800" marB="50800" anchor="ctr" horzOverflow="overflow">
                    <a:lnL w="12700">
                      <a:solidFill>
                        <a:srgbClr val="3797C6"/>
                      </a:solidFill>
                      <a:miter lim="400000"/>
                    </a:lnL>
                    <a:lnR w="50800">
                      <a:solidFill>
                        <a:srgbClr val="5E5E5E"/>
                      </a:solidFill>
                      <a:miter lim="400000"/>
                    </a:lnR>
                    <a:lnT w="0">
                      <a:miter lim="400000"/>
                    </a:lnT>
                    <a:lnB w="12700">
                      <a:solidFill>
                        <a:srgbClr val="3797C6"/>
                      </a:solidFill>
                      <a:miter lim="400000"/>
                    </a:lnB>
                  </a:tcPr>
                </a:tc>
                <a:extLst>
                  <a:ext uri="{0D108BD9-81ED-4DB2-BD59-A6C34878D82A}">
                    <a16:rowId xmlns:a16="http://schemas.microsoft.com/office/drawing/2014/main" val="10001"/>
                  </a:ext>
                </a:extLst>
              </a:tr>
              <a:tr h="2352630">
                <a:tc>
                  <a:txBody>
                    <a:bodyPr/>
                    <a:lstStyle/>
                    <a:p>
                      <a:pPr defTabSz="914400"/>
                      <a:r>
                        <a:rPr lang="en-GB" sz="2400" b="1" dirty="0" smtClean="0">
                          <a:solidFill>
                            <a:srgbClr val="FFFFFF"/>
                          </a:solidFill>
                          <a:latin typeface="Gill Sans"/>
                          <a:ea typeface="Gill Sans"/>
                          <a:cs typeface="Gill Sans"/>
                          <a:sym typeface="Gill Sans"/>
                        </a:rPr>
                        <a:t>Good </a:t>
                      </a:r>
                      <a:endParaRPr sz="2400" b="1" dirty="0">
                        <a:solidFill>
                          <a:srgbClr val="FFFFFF"/>
                        </a:solidFill>
                        <a:latin typeface="Gill Sans"/>
                        <a:ea typeface="Gill Sans"/>
                        <a:cs typeface="Gill Sans"/>
                        <a:sym typeface="Gill Sans"/>
                      </a:endParaRPr>
                    </a:p>
                  </a:txBody>
                  <a:tcPr marL="50800" marR="50800" marT="50800" marB="50800" vert="vert270" anchor="ctr" horzOverflow="overflow">
                    <a:lnL w="50800">
                      <a:solidFill>
                        <a:srgbClr val="5E5E5E"/>
                      </a:solidFill>
                      <a:miter lim="400000"/>
                    </a:lnL>
                    <a:lnR w="12700">
                      <a:solidFill>
                        <a:srgbClr val="3797C6"/>
                      </a:solidFill>
                      <a:miter lim="400000"/>
                    </a:lnR>
                    <a:lnT w="12700">
                      <a:solidFill>
                        <a:srgbClr val="3797C6"/>
                      </a:solidFill>
                      <a:miter lim="400000"/>
                    </a:lnT>
                    <a:lnB w="12700">
                      <a:solidFill>
                        <a:srgbClr val="3797C6"/>
                      </a:solidFill>
                      <a:miter lim="400000"/>
                    </a:lnB>
                    <a:solidFill>
                      <a:schemeClr val="accent4">
                        <a:hueOff val="384618"/>
                        <a:satOff val="3869"/>
                        <a:lumOff val="5802"/>
                      </a:schemeClr>
                    </a:solidFill>
                  </a:tcPr>
                </a:tc>
                <a:tc>
                  <a:txBody>
                    <a:bodyPr/>
                    <a:lstStyle/>
                    <a:p>
                      <a:pPr marL="194310" indent="-194310" algn="l" defTabSz="914400">
                        <a:buSzPct val="100000"/>
                        <a:buChar char="•"/>
                        <a:defRPr sz="1700">
                          <a:latin typeface="Gill Sans"/>
                          <a:ea typeface="Gill Sans"/>
                          <a:cs typeface="Gill Sans"/>
                          <a:sym typeface="Gill Sans"/>
                        </a:defRPr>
                      </a:pPr>
                      <a:r>
                        <a:rPr dirty="0"/>
                        <a:t>Answered some questions from each heading on the ‘How do I…</a:t>
                      </a:r>
                      <a:r>
                        <a:rPr dirty="0" err="1"/>
                        <a:t>Analyse</a:t>
                      </a:r>
                      <a:r>
                        <a:rPr dirty="0"/>
                        <a:t> a Photographers work?’ sheet</a:t>
                      </a:r>
                    </a:p>
                    <a:p>
                      <a:pPr algn="l" defTabSz="914400">
                        <a:defRPr sz="1700">
                          <a:latin typeface="Gill Sans"/>
                          <a:ea typeface="Gill Sans"/>
                          <a:cs typeface="Gill Sans"/>
                          <a:sym typeface="Gill Sans"/>
                        </a:defRPr>
                      </a:pPr>
                      <a:endParaRPr dirty="0"/>
                    </a:p>
                    <a:p>
                      <a:pPr marL="194310" indent="-194310" algn="l" defTabSz="914400">
                        <a:buSzPct val="100000"/>
                        <a:buChar char="•"/>
                        <a:defRPr sz="1700">
                          <a:latin typeface="Gill Sans"/>
                          <a:ea typeface="Gill Sans"/>
                          <a:cs typeface="Gill Sans"/>
                          <a:sym typeface="Gill Sans"/>
                        </a:defRPr>
                      </a:pPr>
                      <a:r>
                        <a:rPr dirty="0"/>
                        <a:t>A range of neatly cut out and presented images by the photographer</a:t>
                      </a:r>
                    </a:p>
                  </a:txBody>
                  <a:tcPr marL="50800" marR="50800" marT="50800" marB="50800" anchor="ctr" horzOverflow="overflow">
                    <a:lnL w="12700">
                      <a:solidFill>
                        <a:srgbClr val="3797C6"/>
                      </a:solidFill>
                      <a:miter lim="400000"/>
                    </a:lnL>
                    <a:lnR w="50800">
                      <a:solidFill>
                        <a:srgbClr val="5E5E5E"/>
                      </a:solidFill>
                      <a:miter lim="400000"/>
                    </a:lnR>
                    <a:lnT w="12700">
                      <a:solidFill>
                        <a:srgbClr val="3797C6"/>
                      </a:solidFill>
                      <a:miter lim="400000"/>
                    </a:lnT>
                    <a:lnB w="12700">
                      <a:solidFill>
                        <a:srgbClr val="3797C6"/>
                      </a:solidFill>
                      <a:miter lim="400000"/>
                    </a:lnB>
                    <a:solidFill>
                      <a:srgbClr val="EBEBEB"/>
                    </a:solidFill>
                  </a:tcPr>
                </a:tc>
                <a:extLst>
                  <a:ext uri="{0D108BD9-81ED-4DB2-BD59-A6C34878D82A}">
                    <a16:rowId xmlns:a16="http://schemas.microsoft.com/office/drawing/2014/main" val="10002"/>
                  </a:ext>
                </a:extLst>
              </a:tr>
              <a:tr h="2651120">
                <a:tc>
                  <a:txBody>
                    <a:bodyPr/>
                    <a:lstStyle/>
                    <a:p>
                      <a:pPr defTabSz="914400"/>
                      <a:r>
                        <a:rPr lang="en-GB" sz="2400" b="1" dirty="0" smtClean="0">
                          <a:solidFill>
                            <a:srgbClr val="FFFFFF"/>
                          </a:solidFill>
                          <a:latin typeface="Gill Sans"/>
                          <a:ea typeface="Gill Sans"/>
                          <a:cs typeface="Gill Sans"/>
                          <a:sym typeface="Gill Sans"/>
                        </a:rPr>
                        <a:t>Outstanding</a:t>
                      </a:r>
                      <a:endParaRPr sz="2400" b="1" dirty="0">
                        <a:solidFill>
                          <a:srgbClr val="FFFFFF"/>
                        </a:solidFill>
                        <a:latin typeface="Gill Sans"/>
                        <a:ea typeface="Gill Sans"/>
                        <a:cs typeface="Gill Sans"/>
                        <a:sym typeface="Gill Sans"/>
                      </a:endParaRPr>
                    </a:p>
                  </a:txBody>
                  <a:tcPr marL="50800" marR="50800" marT="50800" marB="50800" vert="vert270" anchor="ctr" horzOverflow="overflow">
                    <a:lnL w="50800">
                      <a:solidFill>
                        <a:srgbClr val="5E5E5E"/>
                      </a:solidFill>
                      <a:miter lim="400000"/>
                    </a:lnL>
                    <a:lnR w="12700">
                      <a:solidFill>
                        <a:srgbClr val="3797C6"/>
                      </a:solidFill>
                      <a:miter lim="400000"/>
                    </a:lnR>
                    <a:lnT w="12700">
                      <a:solidFill>
                        <a:srgbClr val="3797C6"/>
                      </a:solidFill>
                      <a:miter lim="400000"/>
                    </a:lnT>
                    <a:lnB w="50800">
                      <a:solidFill>
                        <a:srgbClr val="5E5E5E"/>
                      </a:solidFill>
                      <a:miter lim="400000"/>
                    </a:lnB>
                    <a:solidFill>
                      <a:schemeClr val="accent1">
                        <a:satOff val="-3355"/>
                        <a:lumOff val="26614"/>
                      </a:schemeClr>
                    </a:solidFill>
                  </a:tcPr>
                </a:tc>
                <a:tc>
                  <a:txBody>
                    <a:bodyPr/>
                    <a:lstStyle/>
                    <a:p>
                      <a:pPr marL="228600" indent="-228600" algn="l" defTabSz="914400">
                        <a:buSzPct val="100000"/>
                        <a:buChar char="•"/>
                        <a:defRPr sz="1700">
                          <a:latin typeface="Gill Sans"/>
                          <a:ea typeface="Gill Sans"/>
                          <a:cs typeface="Gill Sans"/>
                          <a:sym typeface="Gill Sans"/>
                        </a:defRPr>
                      </a:pPr>
                      <a:r>
                        <a:rPr dirty="0"/>
                        <a:t>Answered most questions from all the headings on the ‘How do I…</a:t>
                      </a:r>
                      <a:r>
                        <a:rPr dirty="0" err="1"/>
                        <a:t>Analyse</a:t>
                      </a:r>
                      <a:r>
                        <a:rPr dirty="0"/>
                        <a:t> a Photographers work?’ sheet</a:t>
                      </a:r>
                    </a:p>
                    <a:p>
                      <a:pPr algn="l" defTabSz="914400">
                        <a:defRPr sz="1700">
                          <a:latin typeface="Gill Sans"/>
                          <a:ea typeface="Gill Sans"/>
                          <a:cs typeface="Gill Sans"/>
                          <a:sym typeface="Gill Sans"/>
                        </a:defRPr>
                      </a:pPr>
                      <a:endParaRPr dirty="0"/>
                    </a:p>
                    <a:p>
                      <a:pPr marL="228600" indent="-228600" algn="l" defTabSz="914400">
                        <a:buSzPct val="100000"/>
                        <a:buChar char="•"/>
                        <a:defRPr sz="1700">
                          <a:latin typeface="Gill Sans"/>
                          <a:ea typeface="Gill Sans"/>
                          <a:cs typeface="Gill Sans"/>
                          <a:sym typeface="Gill Sans"/>
                        </a:defRPr>
                      </a:pPr>
                      <a:r>
                        <a:rPr dirty="0"/>
                        <a:t>Writing uses detailed and in-depth sentences</a:t>
                      </a:r>
                    </a:p>
                    <a:p>
                      <a:pPr algn="l" defTabSz="914400">
                        <a:defRPr sz="1700">
                          <a:latin typeface="Gill Sans"/>
                          <a:ea typeface="Gill Sans"/>
                          <a:cs typeface="Gill Sans"/>
                          <a:sym typeface="Gill Sans"/>
                        </a:defRPr>
                      </a:pPr>
                      <a:endParaRPr dirty="0"/>
                    </a:p>
                    <a:p>
                      <a:pPr marL="228600" indent="-228600" algn="l" defTabSz="914400">
                        <a:buSzPct val="100000"/>
                        <a:buChar char="•"/>
                        <a:defRPr sz="1700">
                          <a:latin typeface="Gill Sans"/>
                          <a:ea typeface="Gill Sans"/>
                          <a:cs typeface="Gill Sans"/>
                          <a:sym typeface="Gill Sans"/>
                        </a:defRPr>
                      </a:pPr>
                      <a:r>
                        <a:rPr dirty="0"/>
                        <a:t>Creative layout/design for the page used </a:t>
                      </a:r>
                    </a:p>
                  </a:txBody>
                  <a:tcPr marL="50800" marR="50800" marT="50800" marB="50800" anchor="ctr" horzOverflow="overflow">
                    <a:lnL w="12700">
                      <a:solidFill>
                        <a:srgbClr val="3797C6"/>
                      </a:solidFill>
                      <a:miter lim="400000"/>
                    </a:lnL>
                    <a:lnR w="50800">
                      <a:solidFill>
                        <a:srgbClr val="5E5E5E"/>
                      </a:solidFill>
                      <a:miter lim="400000"/>
                    </a:lnR>
                    <a:lnT w="12700">
                      <a:solidFill>
                        <a:srgbClr val="3797C6"/>
                      </a:solidFill>
                      <a:miter lim="400000"/>
                    </a:lnT>
                    <a:lnB w="50800">
                      <a:solidFill>
                        <a:srgbClr val="5E5E5E"/>
                      </a:solidFill>
                      <a:miter lim="400000"/>
                    </a:lnB>
                  </a:tcPr>
                </a:tc>
                <a:extLst>
                  <a:ext uri="{0D108BD9-81ED-4DB2-BD59-A6C34878D82A}">
                    <a16:rowId xmlns:a16="http://schemas.microsoft.com/office/drawing/2014/main" val="10003"/>
                  </a:ext>
                </a:extLst>
              </a:tr>
            </a:tbl>
          </a:graphicData>
        </a:graphic>
      </p:graphicFrame>
      <p:cxnSp>
        <p:nvCxnSpPr>
          <p:cNvPr id="10" name="Straight Arrow Connector 9"/>
          <p:cNvCxnSpPr/>
          <p:nvPr/>
        </p:nvCxnSpPr>
        <p:spPr>
          <a:xfrm flipH="1">
            <a:off x="4426766" y="4474723"/>
            <a:ext cx="3530461" cy="1318668"/>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p:cNvCxnSpPr/>
          <p:nvPr/>
        </p:nvCxnSpPr>
        <p:spPr>
          <a:xfrm flipH="1" flipV="1">
            <a:off x="4426766" y="5920377"/>
            <a:ext cx="3530461" cy="806075"/>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44266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p:nvPr/>
        </p:nvSpPr>
        <p:spPr>
          <a:xfrm>
            <a:off x="34228" y="1579056"/>
            <a:ext cx="8153808" cy="8181727"/>
          </a:xfrm>
          <a:prstGeom prst="rect">
            <a:avLst/>
          </a:prstGeom>
          <a:solidFill>
            <a:srgbClr val="FFFCA2"/>
          </a:solidFill>
          <a:ln w="25400">
            <a:solidFill>
              <a:srgbClr val="000000"/>
            </a:solid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l">
              <a:defRPr sz="2500">
                <a:latin typeface="Impact"/>
                <a:ea typeface="Impact"/>
                <a:cs typeface="Impact"/>
                <a:sym typeface="Impact"/>
              </a:defRPr>
            </a:pPr>
            <a:r>
              <a:rPr dirty="0" smtClean="0"/>
              <a:t>TASK </a:t>
            </a:r>
            <a:r>
              <a:rPr dirty="0"/>
              <a:t>1</a:t>
            </a:r>
          </a:p>
          <a:p>
            <a:pPr algn="l">
              <a:defRPr sz="2500">
                <a:latin typeface="Gill Sans"/>
                <a:ea typeface="Gill Sans"/>
                <a:cs typeface="Gill Sans"/>
                <a:sym typeface="Gill Sans"/>
              </a:defRPr>
            </a:pPr>
            <a:r>
              <a:rPr lang="en-GB" dirty="0" smtClean="0"/>
              <a:t>Find information about Tanaka Tatsuya </a:t>
            </a:r>
            <a:r>
              <a:rPr lang="en-GB" b="1" i="1" u="sng" dirty="0" smtClean="0"/>
              <a:t>and</a:t>
            </a:r>
            <a:r>
              <a:rPr lang="en-GB" dirty="0" smtClean="0"/>
              <a:t> Slinkachu. Find</a:t>
            </a:r>
            <a:r>
              <a:rPr dirty="0" smtClean="0"/>
              <a:t> </a:t>
            </a:r>
            <a:r>
              <a:rPr dirty="0"/>
              <a:t>at least </a:t>
            </a:r>
            <a:r>
              <a:rPr lang="en-GB" dirty="0" smtClean="0"/>
              <a:t>6</a:t>
            </a:r>
            <a:r>
              <a:rPr dirty="0" smtClean="0"/>
              <a:t> </a:t>
            </a:r>
            <a:r>
              <a:rPr dirty="0"/>
              <a:t>images you </a:t>
            </a:r>
            <a:r>
              <a:rPr dirty="0" smtClean="0"/>
              <a:t>like</a:t>
            </a:r>
            <a:r>
              <a:rPr lang="en-GB" dirty="0" smtClean="0"/>
              <a:t> (3 of each)</a:t>
            </a:r>
            <a:r>
              <a:rPr dirty="0" smtClean="0"/>
              <a:t> </a:t>
            </a:r>
            <a:r>
              <a:rPr dirty="0"/>
              <a:t>and </a:t>
            </a:r>
            <a:r>
              <a:rPr dirty="0" smtClean="0"/>
              <a:t>print</a:t>
            </a:r>
            <a:r>
              <a:rPr lang="en-GB" dirty="0" smtClean="0"/>
              <a:t>.</a:t>
            </a:r>
          </a:p>
          <a:p>
            <a:pPr algn="l">
              <a:defRPr sz="2500">
                <a:latin typeface="Gill Sans"/>
                <a:ea typeface="Gill Sans"/>
                <a:cs typeface="Gill Sans"/>
                <a:sym typeface="Gill Sans"/>
              </a:defRPr>
            </a:pPr>
            <a:endParaRPr lang="en-GB" dirty="0" smtClean="0"/>
          </a:p>
          <a:p>
            <a:pPr algn="l">
              <a:defRPr sz="2500">
                <a:latin typeface="Gill Sans"/>
                <a:ea typeface="Gill Sans"/>
                <a:cs typeface="Gill Sans"/>
                <a:sym typeface="Gill Sans"/>
              </a:defRPr>
            </a:pPr>
            <a:r>
              <a:rPr lang="en-GB" dirty="0" smtClean="0">
                <a:solidFill>
                  <a:srgbClr val="00B0F0"/>
                </a:solidFill>
                <a:hlinkClick r:id="rId2"/>
              </a:rPr>
              <a:t>www.twistedsifter.com/2018/01/miniature-calendar-by-tatsuya-tanaka/</a:t>
            </a:r>
            <a:endParaRPr lang="en-GB" dirty="0" smtClean="0">
              <a:solidFill>
                <a:srgbClr val="00B0F0"/>
              </a:solidFill>
            </a:endParaRPr>
          </a:p>
          <a:p>
            <a:pPr algn="l">
              <a:defRPr sz="2500">
                <a:latin typeface="Gill Sans"/>
                <a:ea typeface="Gill Sans"/>
                <a:cs typeface="Gill Sans"/>
                <a:sym typeface="Gill Sans"/>
              </a:defRPr>
            </a:pPr>
            <a:r>
              <a:rPr lang="en-GB" dirty="0">
                <a:hlinkClick r:id="rId3"/>
              </a:rPr>
              <a:t>https://www.nippon.com/en/people/e00139</a:t>
            </a:r>
            <a:r>
              <a:rPr lang="en-GB" dirty="0" smtClean="0">
                <a:hlinkClick r:id="rId3"/>
              </a:rPr>
              <a:t>/</a:t>
            </a:r>
            <a:endParaRPr lang="en-GB" dirty="0" smtClean="0"/>
          </a:p>
          <a:p>
            <a:pPr algn="l">
              <a:defRPr sz="2500">
                <a:latin typeface="Gill Sans"/>
                <a:ea typeface="Gill Sans"/>
                <a:cs typeface="Gill Sans"/>
                <a:sym typeface="Gill Sans"/>
              </a:defRPr>
            </a:pPr>
            <a:endParaRPr lang="en-GB" dirty="0" smtClean="0"/>
          </a:p>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latin typeface="Impact"/>
                <a:ea typeface="Impact"/>
                <a:cs typeface="Impact"/>
                <a:sym typeface="Impact"/>
              </a:defRPr>
            </a:pPr>
            <a:r>
              <a:rPr dirty="0" smtClean="0"/>
              <a:t>TASK </a:t>
            </a:r>
            <a:r>
              <a:rPr dirty="0"/>
              <a:t>2</a:t>
            </a:r>
          </a:p>
          <a:p>
            <a:pPr algn="l">
              <a:defRPr sz="2500">
                <a:latin typeface="Gill Sans"/>
                <a:ea typeface="Gill Sans"/>
                <a:cs typeface="Gill Sans"/>
                <a:sym typeface="Gill Sans"/>
              </a:defRPr>
            </a:pPr>
            <a:r>
              <a:rPr dirty="0"/>
              <a:t>Using the ‘</a:t>
            </a:r>
            <a:r>
              <a:rPr b="1" i="1" u="sng" dirty="0" err="1"/>
              <a:t>Analysing</a:t>
            </a:r>
            <a:r>
              <a:rPr b="1" i="1" u="sng" dirty="0"/>
              <a:t> photographers</a:t>
            </a:r>
            <a:r>
              <a:rPr dirty="0"/>
              <a:t>’ handout handwrite or type up your analysis of </a:t>
            </a:r>
            <a:r>
              <a:rPr lang="en-GB" dirty="0" smtClean="0"/>
              <a:t>at least </a:t>
            </a:r>
            <a:r>
              <a:rPr dirty="0" smtClean="0">
                <a:latin typeface="Gill Sans SemiBold"/>
                <a:ea typeface="Gill Sans SemiBold"/>
                <a:cs typeface="Gill Sans SemiBold"/>
                <a:sym typeface="Gill Sans SemiBold"/>
              </a:rPr>
              <a:t>one</a:t>
            </a:r>
            <a:r>
              <a:rPr dirty="0" smtClean="0"/>
              <a:t> </a:t>
            </a:r>
            <a:r>
              <a:rPr dirty="0"/>
              <a:t>of your found </a:t>
            </a:r>
            <a:r>
              <a:rPr dirty="0" smtClean="0"/>
              <a:t>images</a:t>
            </a:r>
            <a:r>
              <a:rPr lang="en-GB" dirty="0" smtClean="0"/>
              <a:t> for each photographer</a:t>
            </a:r>
            <a:r>
              <a:rPr dirty="0" smtClean="0"/>
              <a:t>.</a:t>
            </a:r>
            <a:r>
              <a:rPr lang="en-GB" dirty="0" smtClean="0"/>
              <a:t> – </a:t>
            </a:r>
            <a:r>
              <a:rPr lang="en-GB" b="1" dirty="0" smtClean="0">
                <a:solidFill>
                  <a:srgbClr val="7030A0"/>
                </a:solidFill>
              </a:rPr>
              <a:t>Discuss composition, possible camera settings and what you think is happening in the photo including your opinion</a:t>
            </a:r>
            <a:endParaRPr b="1" dirty="0">
              <a:solidFill>
                <a:srgbClr val="7030A0"/>
              </a:solidFill>
            </a:endParaRPr>
          </a:p>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latin typeface="Impact"/>
                <a:ea typeface="Impact"/>
                <a:cs typeface="Impact"/>
                <a:sym typeface="Impact"/>
              </a:defRPr>
            </a:pPr>
            <a:r>
              <a:rPr dirty="0" smtClean="0"/>
              <a:t>TASK </a:t>
            </a:r>
            <a:r>
              <a:rPr dirty="0"/>
              <a:t>3</a:t>
            </a:r>
          </a:p>
          <a:p>
            <a:pPr algn="l">
              <a:defRPr sz="2500">
                <a:latin typeface="Gill Sans"/>
                <a:ea typeface="Gill Sans"/>
                <a:cs typeface="Gill Sans"/>
                <a:sym typeface="Gill Sans"/>
              </a:defRPr>
            </a:pPr>
            <a:r>
              <a:rPr dirty="0"/>
              <a:t>Write the photographers </a:t>
            </a:r>
            <a:r>
              <a:rPr dirty="0" smtClean="0"/>
              <a:t>name</a:t>
            </a:r>
            <a:r>
              <a:rPr lang="en-GB" dirty="0" smtClean="0"/>
              <a:t> – Creatively- </a:t>
            </a:r>
            <a:r>
              <a:rPr dirty="0" smtClean="0"/>
              <a:t> </a:t>
            </a:r>
            <a:r>
              <a:rPr lang="en-GB" dirty="0" smtClean="0"/>
              <a:t>on</a:t>
            </a:r>
            <a:r>
              <a:rPr dirty="0" smtClean="0"/>
              <a:t> </a:t>
            </a:r>
            <a:r>
              <a:rPr lang="en-GB" dirty="0" smtClean="0"/>
              <a:t>your A3 paper </a:t>
            </a:r>
            <a:r>
              <a:rPr dirty="0" smtClean="0"/>
              <a:t>and creative</a:t>
            </a:r>
            <a:r>
              <a:rPr lang="en-GB" dirty="0" smtClean="0"/>
              <a:t>l</a:t>
            </a:r>
            <a:r>
              <a:rPr dirty="0" smtClean="0"/>
              <a:t>y </a:t>
            </a:r>
            <a:r>
              <a:rPr dirty="0"/>
              <a:t>present the images and </a:t>
            </a:r>
            <a:r>
              <a:rPr dirty="0" smtClean="0"/>
              <a:t>analysis</a:t>
            </a:r>
            <a:r>
              <a:rPr lang="en-GB" dirty="0" smtClean="0"/>
              <a:t> and information</a:t>
            </a:r>
            <a:r>
              <a:rPr dirty="0" smtClean="0"/>
              <a:t>.</a:t>
            </a:r>
            <a:endParaRPr lang="en-GB" dirty="0" smtClean="0"/>
          </a:p>
          <a:p>
            <a:pPr algn="l">
              <a:defRPr sz="2500">
                <a:latin typeface="Gill Sans"/>
                <a:ea typeface="Gill Sans"/>
                <a:cs typeface="Gill Sans"/>
                <a:sym typeface="Gill Sans"/>
              </a:defRPr>
            </a:pPr>
            <a:r>
              <a:rPr lang="en-GB" dirty="0" smtClean="0">
                <a:solidFill>
                  <a:srgbClr val="FF0000"/>
                </a:solidFill>
              </a:rPr>
              <a:t>Leave room on the page to discuss possible ideas (bullet points only – not detailed that is on photoshoot plan)</a:t>
            </a:r>
            <a:endParaRPr dirty="0">
              <a:solidFill>
                <a:srgbClr val="FF0000"/>
              </a:solidFill>
            </a:endParaRPr>
          </a:p>
        </p:txBody>
      </p:sp>
      <p:graphicFrame>
        <p:nvGraphicFramePr>
          <p:cNvPr id="150" name="Table 150"/>
          <p:cNvGraphicFramePr/>
          <p:nvPr>
            <p:extLst>
              <p:ext uri="{D42A27DB-BD31-4B8C-83A1-F6EECF244321}">
                <p14:modId xmlns:p14="http://schemas.microsoft.com/office/powerpoint/2010/main" val="31933078"/>
              </p:ext>
            </p:extLst>
          </p:nvPr>
        </p:nvGraphicFramePr>
        <p:xfrm>
          <a:off x="8188036" y="1032298"/>
          <a:ext cx="4841524" cy="8721302"/>
        </p:xfrm>
        <a:graphic>
          <a:graphicData uri="http://schemas.openxmlformats.org/drawingml/2006/table">
            <a:tbl>
              <a:tblPr firstRow="1" bandRow="1">
                <a:tableStyleId>{4C3C2611-4C71-4FC5-86AE-919BDF0F9419}</a:tableStyleId>
              </a:tblPr>
              <a:tblGrid>
                <a:gridCol w="727364">
                  <a:extLst>
                    <a:ext uri="{9D8B030D-6E8A-4147-A177-3AD203B41FA5}">
                      <a16:colId xmlns:a16="http://schemas.microsoft.com/office/drawing/2014/main" val="20000"/>
                    </a:ext>
                  </a:extLst>
                </a:gridCol>
                <a:gridCol w="4114160">
                  <a:extLst>
                    <a:ext uri="{9D8B030D-6E8A-4147-A177-3AD203B41FA5}">
                      <a16:colId xmlns:a16="http://schemas.microsoft.com/office/drawing/2014/main" val="20001"/>
                    </a:ext>
                  </a:extLst>
                </a:gridCol>
              </a:tblGrid>
              <a:tr h="1080309">
                <a:tc gridSpan="2">
                  <a:txBody>
                    <a:bodyPr/>
                    <a:lstStyle/>
                    <a:p>
                      <a:pPr defTabSz="914400">
                        <a:defRPr sz="2900" b="0">
                          <a:latin typeface="Lemon/Milk"/>
                          <a:ea typeface="Lemon/Milk"/>
                          <a:cs typeface="Lemon/Milk"/>
                          <a:sym typeface="Lemon/Milk"/>
                        </a:defRPr>
                      </a:pPr>
                      <a:r>
                        <a:rPr dirty="0"/>
                        <a:t>GCSE photography</a:t>
                      </a:r>
                    </a:p>
                    <a:p>
                      <a:pPr defTabSz="914400">
                        <a:defRPr sz="2900" b="0">
                          <a:latin typeface="Lemon/Milk"/>
                          <a:ea typeface="Lemon/Milk"/>
                          <a:cs typeface="Lemon/Milk"/>
                          <a:sym typeface="Lemon/Milk"/>
                        </a:defRPr>
                      </a:pPr>
                      <a:r>
                        <a:rPr lang="en-GB" dirty="0" smtClean="0"/>
                        <a:t>Progress Indicators</a:t>
                      </a:r>
                      <a:endParaRPr dirty="0"/>
                    </a:p>
                  </a:txBody>
                  <a:tcPr marL="50800" marR="50800" marT="50800" marB="50800" anchor="ctr" horzOverflow="overflow">
                    <a:lnL w="50800">
                      <a:solidFill>
                        <a:srgbClr val="5E5E5E"/>
                      </a:solidFill>
                      <a:miter lim="400000"/>
                    </a:lnL>
                    <a:lnR w="50800">
                      <a:solidFill>
                        <a:srgbClr val="5E5E5E"/>
                      </a:solidFill>
                      <a:miter lim="400000"/>
                    </a:lnR>
                    <a:lnT w="50800">
                      <a:solidFill>
                        <a:srgbClr val="5E5E5E"/>
                      </a:solidFill>
                      <a:miter lim="400000"/>
                    </a:lnT>
                    <a:lnB w="0">
                      <a:miter lim="400000"/>
                    </a:lnB>
                    <a:solidFill>
                      <a:srgbClr val="7A81FF"/>
                    </a:solidFill>
                  </a:tcPr>
                </a:tc>
                <a:tc hMerge="1">
                  <a:txBody>
                    <a:bodyPr/>
                    <a:lstStyle/>
                    <a:p>
                      <a:endParaRPr lang="en-US"/>
                    </a:p>
                  </a:txBody>
                  <a:tcPr/>
                </a:tc>
                <a:extLst>
                  <a:ext uri="{0D108BD9-81ED-4DB2-BD59-A6C34878D82A}">
                    <a16:rowId xmlns:a16="http://schemas.microsoft.com/office/drawing/2014/main" val="10000"/>
                  </a:ext>
                </a:extLst>
              </a:tr>
              <a:tr h="2443651">
                <a:tc>
                  <a:txBody>
                    <a:bodyPr/>
                    <a:lstStyle/>
                    <a:p>
                      <a:pPr defTabSz="914400"/>
                      <a:r>
                        <a:rPr lang="en-GB" sz="2400" b="1" dirty="0" smtClean="0">
                          <a:solidFill>
                            <a:srgbClr val="FFFFFF"/>
                          </a:solidFill>
                          <a:latin typeface="Gill Sans"/>
                          <a:ea typeface="Gill Sans"/>
                          <a:cs typeface="Gill Sans"/>
                          <a:sym typeface="Gill Sans"/>
                        </a:rPr>
                        <a:t>Basic Requirements</a:t>
                      </a:r>
                      <a:endParaRPr sz="2400" b="1" dirty="0">
                        <a:solidFill>
                          <a:srgbClr val="FFFFFF"/>
                        </a:solidFill>
                        <a:latin typeface="Gill Sans"/>
                        <a:ea typeface="Gill Sans"/>
                        <a:cs typeface="Gill Sans"/>
                        <a:sym typeface="Gill Sans"/>
                      </a:endParaRPr>
                    </a:p>
                  </a:txBody>
                  <a:tcPr marL="50800" marR="50800" marT="50800" marB="50800" vert="vert270" anchor="ctr" horzOverflow="overflow">
                    <a:lnL w="50800">
                      <a:solidFill>
                        <a:srgbClr val="5E5E5E"/>
                      </a:solidFill>
                      <a:miter lim="400000"/>
                    </a:lnL>
                    <a:lnR w="12700">
                      <a:solidFill>
                        <a:srgbClr val="3797C6"/>
                      </a:solidFill>
                      <a:miter lim="400000"/>
                    </a:lnR>
                    <a:lnT w="0">
                      <a:miter lim="400000"/>
                    </a:lnT>
                    <a:lnB w="12700">
                      <a:solidFill>
                        <a:srgbClr val="3797C6"/>
                      </a:solidFill>
                      <a:miter lim="400000"/>
                    </a:lnB>
                    <a:solidFill>
                      <a:schemeClr val="accent2">
                        <a:hueOff val="-2473793"/>
                        <a:satOff val="-50209"/>
                        <a:lumOff val="23543"/>
                      </a:schemeClr>
                    </a:solidFill>
                  </a:tcPr>
                </a:tc>
                <a:tc>
                  <a:txBody>
                    <a:bodyPr/>
                    <a:lstStyle/>
                    <a:p>
                      <a:pPr marL="228600" indent="-228600" algn="l" defTabSz="914400">
                        <a:buSzPct val="100000"/>
                        <a:buChar char="•"/>
                        <a:defRPr sz="1700">
                          <a:latin typeface="Gill Sans"/>
                          <a:ea typeface="Gill Sans"/>
                          <a:cs typeface="Gill Sans"/>
                          <a:sym typeface="Gill Sans"/>
                        </a:defRPr>
                      </a:pPr>
                      <a:r>
                        <a:rPr dirty="0"/>
                        <a:t>Described the work of </a:t>
                      </a:r>
                      <a:r>
                        <a:rPr dirty="0" smtClean="0"/>
                        <a:t>Slinkachu</a:t>
                      </a:r>
                      <a:r>
                        <a:rPr lang="en-GB" dirty="0" smtClean="0"/>
                        <a:t>/Tanaka</a:t>
                      </a:r>
                      <a:endParaRPr dirty="0"/>
                    </a:p>
                    <a:p>
                      <a:pPr algn="l" defTabSz="914400">
                        <a:defRPr sz="1700">
                          <a:latin typeface="Gill Sans"/>
                          <a:ea typeface="Gill Sans"/>
                          <a:cs typeface="Gill Sans"/>
                          <a:sym typeface="Gill Sans"/>
                        </a:defRPr>
                      </a:pPr>
                      <a:endParaRPr dirty="0"/>
                    </a:p>
                    <a:p>
                      <a:pPr marL="228600" indent="-228600" algn="l" defTabSz="914400">
                        <a:buSzPct val="100000"/>
                        <a:buChar char="•"/>
                        <a:defRPr sz="1700">
                          <a:latin typeface="Gill Sans"/>
                          <a:ea typeface="Gill Sans"/>
                          <a:cs typeface="Gill Sans"/>
                          <a:sym typeface="Gill Sans"/>
                        </a:defRPr>
                      </a:pPr>
                      <a:r>
                        <a:rPr dirty="0"/>
                        <a:t>Presented a selection of images by the photographer in your sketchbook</a:t>
                      </a:r>
                    </a:p>
                    <a:p>
                      <a:pPr algn="l" defTabSz="914400">
                        <a:defRPr sz="1700">
                          <a:latin typeface="Gill Sans"/>
                          <a:ea typeface="Gill Sans"/>
                          <a:cs typeface="Gill Sans"/>
                          <a:sym typeface="Gill Sans"/>
                        </a:defRPr>
                      </a:pPr>
                      <a:endParaRPr dirty="0"/>
                    </a:p>
                    <a:p>
                      <a:pPr marL="228600" indent="-228600" algn="l" defTabSz="914400">
                        <a:buSzPct val="100000"/>
                        <a:buChar char="•"/>
                        <a:defRPr sz="1700">
                          <a:latin typeface="Gill Sans"/>
                          <a:ea typeface="Gill Sans"/>
                          <a:cs typeface="Gill Sans"/>
                          <a:sym typeface="Gill Sans"/>
                        </a:defRPr>
                      </a:pPr>
                      <a:r>
                        <a:rPr dirty="0"/>
                        <a:t>Added the photographers name to the page</a:t>
                      </a:r>
                    </a:p>
                  </a:txBody>
                  <a:tcPr marL="50800" marR="50800" marT="50800" marB="50800" anchor="ctr" horzOverflow="overflow">
                    <a:lnL w="12700">
                      <a:solidFill>
                        <a:srgbClr val="3797C6"/>
                      </a:solidFill>
                      <a:miter lim="400000"/>
                    </a:lnL>
                    <a:lnR w="50800">
                      <a:solidFill>
                        <a:srgbClr val="5E5E5E"/>
                      </a:solidFill>
                      <a:miter lim="400000"/>
                    </a:lnR>
                    <a:lnT w="0">
                      <a:miter lim="400000"/>
                    </a:lnT>
                    <a:lnB w="12700">
                      <a:solidFill>
                        <a:srgbClr val="3797C6"/>
                      </a:solidFill>
                      <a:miter lim="400000"/>
                    </a:lnB>
                  </a:tcPr>
                </a:tc>
                <a:extLst>
                  <a:ext uri="{0D108BD9-81ED-4DB2-BD59-A6C34878D82A}">
                    <a16:rowId xmlns:a16="http://schemas.microsoft.com/office/drawing/2014/main" val="10001"/>
                  </a:ext>
                </a:extLst>
              </a:tr>
              <a:tr h="2443651">
                <a:tc>
                  <a:txBody>
                    <a:bodyPr/>
                    <a:lstStyle/>
                    <a:p>
                      <a:pPr defTabSz="914400"/>
                      <a:r>
                        <a:rPr lang="en-GB" sz="2400" b="1" dirty="0" smtClean="0">
                          <a:solidFill>
                            <a:srgbClr val="FFFFFF"/>
                          </a:solidFill>
                          <a:latin typeface="Gill Sans"/>
                          <a:ea typeface="Gill Sans"/>
                          <a:cs typeface="Gill Sans"/>
                          <a:sym typeface="Gill Sans"/>
                        </a:rPr>
                        <a:t>Good </a:t>
                      </a:r>
                      <a:endParaRPr sz="2400" b="1" dirty="0">
                        <a:solidFill>
                          <a:srgbClr val="FFFFFF"/>
                        </a:solidFill>
                        <a:latin typeface="Gill Sans"/>
                        <a:ea typeface="Gill Sans"/>
                        <a:cs typeface="Gill Sans"/>
                        <a:sym typeface="Gill Sans"/>
                      </a:endParaRPr>
                    </a:p>
                  </a:txBody>
                  <a:tcPr marL="50800" marR="50800" marT="50800" marB="50800" vert="vert270" anchor="ctr" horzOverflow="overflow">
                    <a:lnL w="50800">
                      <a:solidFill>
                        <a:srgbClr val="5E5E5E"/>
                      </a:solidFill>
                      <a:miter lim="400000"/>
                    </a:lnL>
                    <a:lnR w="12700">
                      <a:solidFill>
                        <a:srgbClr val="3797C6"/>
                      </a:solidFill>
                      <a:miter lim="400000"/>
                    </a:lnR>
                    <a:lnT w="12700">
                      <a:solidFill>
                        <a:srgbClr val="3797C6"/>
                      </a:solidFill>
                      <a:miter lim="400000"/>
                    </a:lnT>
                    <a:lnB w="12700">
                      <a:solidFill>
                        <a:srgbClr val="3797C6"/>
                      </a:solidFill>
                      <a:miter lim="400000"/>
                    </a:lnB>
                    <a:solidFill>
                      <a:schemeClr val="accent4">
                        <a:hueOff val="384618"/>
                        <a:satOff val="3869"/>
                        <a:lumOff val="5802"/>
                      </a:schemeClr>
                    </a:solidFill>
                  </a:tcPr>
                </a:tc>
                <a:tc>
                  <a:txBody>
                    <a:bodyPr/>
                    <a:lstStyle/>
                    <a:p>
                      <a:pPr marL="194310" indent="-194310" algn="l" defTabSz="914400">
                        <a:buSzPct val="100000"/>
                        <a:buChar char="•"/>
                        <a:defRPr sz="1700">
                          <a:latin typeface="Gill Sans"/>
                          <a:ea typeface="Gill Sans"/>
                          <a:cs typeface="Gill Sans"/>
                          <a:sym typeface="Gill Sans"/>
                        </a:defRPr>
                      </a:pPr>
                      <a:r>
                        <a:rPr dirty="0"/>
                        <a:t>Answered some questions from each heading on the ‘How do I…</a:t>
                      </a:r>
                      <a:r>
                        <a:rPr dirty="0" err="1"/>
                        <a:t>Analyse</a:t>
                      </a:r>
                      <a:r>
                        <a:rPr dirty="0"/>
                        <a:t> a Photographers work?’ sheet</a:t>
                      </a:r>
                    </a:p>
                    <a:p>
                      <a:pPr algn="l" defTabSz="914400">
                        <a:defRPr sz="1700">
                          <a:latin typeface="Gill Sans"/>
                          <a:ea typeface="Gill Sans"/>
                          <a:cs typeface="Gill Sans"/>
                          <a:sym typeface="Gill Sans"/>
                        </a:defRPr>
                      </a:pPr>
                      <a:endParaRPr dirty="0"/>
                    </a:p>
                    <a:p>
                      <a:pPr marL="194310" indent="-194310" algn="l" defTabSz="914400">
                        <a:buSzPct val="100000"/>
                        <a:buChar char="•"/>
                        <a:defRPr sz="1700">
                          <a:latin typeface="Gill Sans"/>
                          <a:ea typeface="Gill Sans"/>
                          <a:cs typeface="Gill Sans"/>
                          <a:sym typeface="Gill Sans"/>
                        </a:defRPr>
                      </a:pPr>
                      <a:r>
                        <a:rPr dirty="0"/>
                        <a:t>A range of neatly cut out and presented images by the photographer</a:t>
                      </a:r>
                    </a:p>
                  </a:txBody>
                  <a:tcPr marL="50800" marR="50800" marT="50800" marB="50800" anchor="ctr" horzOverflow="overflow">
                    <a:lnL w="12700">
                      <a:solidFill>
                        <a:srgbClr val="3797C6"/>
                      </a:solidFill>
                      <a:miter lim="400000"/>
                    </a:lnL>
                    <a:lnR w="50800">
                      <a:solidFill>
                        <a:srgbClr val="5E5E5E"/>
                      </a:solidFill>
                      <a:miter lim="400000"/>
                    </a:lnR>
                    <a:lnT w="12700">
                      <a:solidFill>
                        <a:srgbClr val="3797C6"/>
                      </a:solidFill>
                      <a:miter lim="400000"/>
                    </a:lnT>
                    <a:lnB w="12700">
                      <a:solidFill>
                        <a:srgbClr val="3797C6"/>
                      </a:solidFill>
                      <a:miter lim="400000"/>
                    </a:lnB>
                    <a:solidFill>
                      <a:srgbClr val="EBEBEB"/>
                    </a:solidFill>
                  </a:tcPr>
                </a:tc>
                <a:extLst>
                  <a:ext uri="{0D108BD9-81ED-4DB2-BD59-A6C34878D82A}">
                    <a16:rowId xmlns:a16="http://schemas.microsoft.com/office/drawing/2014/main" val="10002"/>
                  </a:ext>
                </a:extLst>
              </a:tr>
              <a:tr h="2753691">
                <a:tc>
                  <a:txBody>
                    <a:bodyPr/>
                    <a:lstStyle/>
                    <a:p>
                      <a:pPr defTabSz="914400"/>
                      <a:r>
                        <a:rPr lang="en-GB" sz="2400" b="1" dirty="0" smtClean="0">
                          <a:solidFill>
                            <a:srgbClr val="FFFFFF"/>
                          </a:solidFill>
                          <a:latin typeface="Gill Sans"/>
                          <a:ea typeface="Gill Sans"/>
                          <a:cs typeface="Gill Sans"/>
                          <a:sym typeface="Gill Sans"/>
                        </a:rPr>
                        <a:t>Outstanding</a:t>
                      </a:r>
                      <a:endParaRPr sz="2400" b="1" dirty="0">
                        <a:solidFill>
                          <a:srgbClr val="FFFFFF"/>
                        </a:solidFill>
                        <a:latin typeface="Gill Sans"/>
                        <a:ea typeface="Gill Sans"/>
                        <a:cs typeface="Gill Sans"/>
                        <a:sym typeface="Gill Sans"/>
                      </a:endParaRPr>
                    </a:p>
                  </a:txBody>
                  <a:tcPr marL="50800" marR="50800" marT="50800" marB="50800" vert="vert270" anchor="ctr" horzOverflow="overflow">
                    <a:lnL w="50800">
                      <a:solidFill>
                        <a:srgbClr val="5E5E5E"/>
                      </a:solidFill>
                      <a:miter lim="400000"/>
                    </a:lnL>
                    <a:lnR w="12700">
                      <a:solidFill>
                        <a:srgbClr val="3797C6"/>
                      </a:solidFill>
                      <a:miter lim="400000"/>
                    </a:lnR>
                    <a:lnT w="12700">
                      <a:solidFill>
                        <a:srgbClr val="3797C6"/>
                      </a:solidFill>
                      <a:miter lim="400000"/>
                    </a:lnT>
                    <a:lnB w="50800">
                      <a:solidFill>
                        <a:srgbClr val="5E5E5E"/>
                      </a:solidFill>
                      <a:miter lim="400000"/>
                    </a:lnB>
                    <a:solidFill>
                      <a:schemeClr val="accent1">
                        <a:satOff val="-3355"/>
                        <a:lumOff val="26614"/>
                      </a:schemeClr>
                    </a:solidFill>
                  </a:tcPr>
                </a:tc>
                <a:tc>
                  <a:txBody>
                    <a:bodyPr/>
                    <a:lstStyle/>
                    <a:p>
                      <a:pPr marL="228600" indent="-228600" algn="l" defTabSz="914400">
                        <a:buSzPct val="100000"/>
                        <a:buChar char="•"/>
                        <a:defRPr sz="1700">
                          <a:latin typeface="Gill Sans"/>
                          <a:ea typeface="Gill Sans"/>
                          <a:cs typeface="Gill Sans"/>
                          <a:sym typeface="Gill Sans"/>
                        </a:defRPr>
                      </a:pPr>
                      <a:r>
                        <a:rPr dirty="0"/>
                        <a:t>Answered most questions from all the headings on the ‘How do I…</a:t>
                      </a:r>
                      <a:r>
                        <a:rPr dirty="0" err="1"/>
                        <a:t>Analyse</a:t>
                      </a:r>
                      <a:r>
                        <a:rPr dirty="0"/>
                        <a:t> a Photographers work?’ sheet</a:t>
                      </a:r>
                    </a:p>
                    <a:p>
                      <a:pPr algn="l" defTabSz="914400">
                        <a:defRPr sz="1700">
                          <a:latin typeface="Gill Sans"/>
                          <a:ea typeface="Gill Sans"/>
                          <a:cs typeface="Gill Sans"/>
                          <a:sym typeface="Gill Sans"/>
                        </a:defRPr>
                      </a:pPr>
                      <a:endParaRPr dirty="0"/>
                    </a:p>
                    <a:p>
                      <a:pPr marL="228600" indent="-228600" algn="l" defTabSz="914400">
                        <a:buSzPct val="100000"/>
                        <a:buChar char="•"/>
                        <a:defRPr sz="1700">
                          <a:latin typeface="Gill Sans"/>
                          <a:ea typeface="Gill Sans"/>
                          <a:cs typeface="Gill Sans"/>
                          <a:sym typeface="Gill Sans"/>
                        </a:defRPr>
                      </a:pPr>
                      <a:r>
                        <a:rPr dirty="0"/>
                        <a:t>Writing uses detailed and in-depth sentences</a:t>
                      </a:r>
                    </a:p>
                    <a:p>
                      <a:pPr algn="l" defTabSz="914400">
                        <a:defRPr sz="1700">
                          <a:latin typeface="Gill Sans"/>
                          <a:ea typeface="Gill Sans"/>
                          <a:cs typeface="Gill Sans"/>
                          <a:sym typeface="Gill Sans"/>
                        </a:defRPr>
                      </a:pPr>
                      <a:endParaRPr dirty="0"/>
                    </a:p>
                    <a:p>
                      <a:pPr marL="228600" indent="-228600" algn="l" defTabSz="914400">
                        <a:buSzPct val="100000"/>
                        <a:buChar char="•"/>
                        <a:defRPr sz="1700">
                          <a:latin typeface="Gill Sans"/>
                          <a:ea typeface="Gill Sans"/>
                          <a:cs typeface="Gill Sans"/>
                          <a:sym typeface="Gill Sans"/>
                        </a:defRPr>
                      </a:pPr>
                      <a:r>
                        <a:rPr dirty="0"/>
                        <a:t>Creative layout/design for the page used </a:t>
                      </a:r>
                    </a:p>
                  </a:txBody>
                  <a:tcPr marL="50800" marR="50800" marT="50800" marB="50800" anchor="ctr" horzOverflow="overflow">
                    <a:lnL w="12700">
                      <a:solidFill>
                        <a:srgbClr val="3797C6"/>
                      </a:solidFill>
                      <a:miter lim="400000"/>
                    </a:lnL>
                    <a:lnR w="50800">
                      <a:solidFill>
                        <a:srgbClr val="5E5E5E"/>
                      </a:solidFill>
                      <a:miter lim="400000"/>
                    </a:lnR>
                    <a:lnT w="12700">
                      <a:solidFill>
                        <a:srgbClr val="3797C6"/>
                      </a:solidFill>
                      <a:miter lim="400000"/>
                    </a:lnT>
                    <a:lnB w="50800">
                      <a:solidFill>
                        <a:srgbClr val="5E5E5E"/>
                      </a:solidFill>
                      <a:miter lim="400000"/>
                    </a:lnB>
                  </a:tcPr>
                </a:tc>
                <a:extLst>
                  <a:ext uri="{0D108BD9-81ED-4DB2-BD59-A6C34878D82A}">
                    <a16:rowId xmlns:a16="http://schemas.microsoft.com/office/drawing/2014/main" val="10003"/>
                  </a:ext>
                </a:extLst>
              </a:tr>
            </a:tbl>
          </a:graphicData>
        </a:graphic>
      </p:graphicFrame>
      <p:sp>
        <p:nvSpPr>
          <p:cNvPr id="151" name="Shape 151"/>
          <p:cNvSpPr/>
          <p:nvPr/>
        </p:nvSpPr>
        <p:spPr>
          <a:xfrm>
            <a:off x="7728948" y="-5722"/>
            <a:ext cx="5300612" cy="1038020"/>
          </a:xfrm>
          <a:prstGeom prst="rect">
            <a:avLst/>
          </a:prstGeom>
          <a:solidFill>
            <a:srgbClr val="9437FF"/>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p>
            <a:pPr>
              <a:defRPr sz="2200">
                <a:solidFill>
                  <a:srgbClr val="FFFFFF"/>
                </a:solidFill>
                <a:latin typeface="Gill Sans"/>
                <a:ea typeface="Gill Sans"/>
                <a:cs typeface="Gill Sans"/>
                <a:sym typeface="Gill Sans"/>
              </a:defRPr>
            </a:pPr>
            <a:r>
              <a:rPr dirty="0" smtClean="0"/>
              <a:t>To </a:t>
            </a:r>
            <a:r>
              <a:rPr dirty="0"/>
              <a:t>gain an understanding of the work of </a:t>
            </a:r>
            <a:r>
              <a:rPr lang="en-GB" dirty="0" smtClean="0"/>
              <a:t>The Little </a:t>
            </a:r>
            <a:r>
              <a:rPr lang="en-GB" smtClean="0"/>
              <a:t>People Projects</a:t>
            </a:r>
            <a:endParaRPr dirty="0"/>
          </a:p>
        </p:txBody>
      </p:sp>
      <p:sp>
        <p:nvSpPr>
          <p:cNvPr id="2" name="TextBox 1"/>
          <p:cNvSpPr txBox="1"/>
          <p:nvPr/>
        </p:nvSpPr>
        <p:spPr>
          <a:xfrm>
            <a:off x="950194" y="86611"/>
            <a:ext cx="314160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smtClean="0">
                <a:ln>
                  <a:noFill/>
                </a:ln>
                <a:solidFill>
                  <a:srgbClr val="C00000"/>
                </a:solidFill>
                <a:effectLst/>
                <a:uFillTx/>
                <a:latin typeface="+mn-lt"/>
                <a:ea typeface="+mn-ea"/>
                <a:cs typeface="+mn-cs"/>
                <a:sym typeface="Helvetica Light"/>
              </a:rPr>
              <a:t>Title:- </a:t>
            </a:r>
          </a:p>
          <a:p>
            <a:pPr marL="0" marR="0" indent="0" defTabSz="584200" rtl="0" fontAlgn="auto" latinLnBrk="0" hangingPunct="0">
              <a:lnSpc>
                <a:spcPct val="100000"/>
              </a:lnSpc>
              <a:spcBef>
                <a:spcPts val="0"/>
              </a:spcBef>
              <a:spcAft>
                <a:spcPts val="0"/>
              </a:spcAft>
              <a:buClrTx/>
              <a:buSzTx/>
              <a:buFontTx/>
              <a:buNone/>
              <a:tabLst/>
            </a:pPr>
            <a:r>
              <a:rPr kumimoji="0" lang="en-GB" sz="3200" b="1" i="0" u="sng" strike="noStrike" cap="none" spc="0" normalizeH="0" baseline="0" dirty="0" smtClean="0">
                <a:ln>
                  <a:noFill/>
                </a:ln>
                <a:solidFill>
                  <a:srgbClr val="C00000"/>
                </a:solidFill>
                <a:effectLst/>
                <a:uFillTx/>
                <a:latin typeface="+mn-lt"/>
                <a:ea typeface="+mn-ea"/>
                <a:cs typeface="+mn-cs"/>
                <a:sym typeface="Helvetica Light"/>
              </a:rPr>
              <a:t>Little People Projects</a:t>
            </a:r>
            <a:endParaRPr kumimoji="0" lang="en-GB" sz="3200" b="1" i="0" u="sng" strike="noStrike" cap="none" spc="0" normalizeH="0" baseline="0" dirty="0">
              <a:ln>
                <a:noFill/>
              </a:ln>
              <a:solidFill>
                <a:srgbClr val="C00000"/>
              </a:solidFill>
              <a:effectLst/>
              <a:uFillTx/>
              <a:latin typeface="+mn-lt"/>
              <a:ea typeface="+mn-ea"/>
              <a:cs typeface="+mn-cs"/>
              <a:sym typeface="Helvetica Light"/>
            </a:endParaRPr>
          </a:p>
        </p:txBody>
      </p:sp>
      <p:cxnSp>
        <p:nvCxnSpPr>
          <p:cNvPr id="4" name="Straight Arrow Connector 3"/>
          <p:cNvCxnSpPr/>
          <p:nvPr/>
        </p:nvCxnSpPr>
        <p:spPr>
          <a:xfrm flipH="1" flipV="1">
            <a:off x="7601696" y="1343397"/>
            <a:ext cx="1100872" cy="590874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 name="Straight Arrow Connector 5"/>
          <p:cNvCxnSpPr/>
          <p:nvPr/>
        </p:nvCxnSpPr>
        <p:spPr>
          <a:xfrm flipH="1" flipV="1">
            <a:off x="7601696" y="1267957"/>
            <a:ext cx="1066644" cy="355166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2" name="92923d_5fcd012fd7f0428a911d7dbe95cb2a0f.pdf"/>
          <p:cNvPicPr>
            <a:picLocks noChangeAspect="1"/>
          </p:cNvPicPr>
          <p:nvPr/>
        </p:nvPicPr>
        <p:blipFill>
          <a:blip r:embed="rId4">
            <a:extLst/>
          </a:blip>
          <a:stretch>
            <a:fillRect/>
          </a:stretch>
        </p:blipFill>
        <p:spPr>
          <a:xfrm>
            <a:off x="4384964" y="1"/>
            <a:ext cx="3216732" cy="184958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p:nvPr/>
        </p:nvSpPr>
        <p:spPr>
          <a:xfrm>
            <a:off x="4964859" y="320980"/>
            <a:ext cx="3075082" cy="812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500">
                <a:solidFill>
                  <a:srgbClr val="FF2600"/>
                </a:solidFill>
                <a:latin typeface="Lemon/Milk"/>
                <a:ea typeface="Lemon/Milk"/>
                <a:cs typeface="Lemon/Milk"/>
                <a:sym typeface="Lemon/Milk"/>
              </a:defRPr>
            </a:lvl1pPr>
          </a:lstStyle>
          <a:p>
            <a:r>
              <a:t>PLENERY</a:t>
            </a:r>
          </a:p>
        </p:txBody>
      </p:sp>
      <p:sp>
        <p:nvSpPr>
          <p:cNvPr id="155" name="Shape 155"/>
          <p:cNvSpPr/>
          <p:nvPr/>
        </p:nvSpPr>
        <p:spPr>
          <a:xfrm>
            <a:off x="180940" y="7244036"/>
            <a:ext cx="12642920" cy="195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500">
                <a:latin typeface="Gill Sans"/>
                <a:ea typeface="Gill Sans"/>
                <a:cs typeface="Gill Sans"/>
                <a:sym typeface="Gill Sans"/>
              </a:defRPr>
            </a:pPr>
            <a:r>
              <a:t>What can you NOW tell me about this photographer?</a:t>
            </a:r>
          </a:p>
          <a:p>
            <a:pPr>
              <a:defRPr sz="2500">
                <a:latin typeface="Gill Sans"/>
                <a:ea typeface="Gill Sans"/>
                <a:cs typeface="Gill Sans"/>
                <a:sym typeface="Gill Sans"/>
              </a:defRPr>
            </a:pPr>
            <a:endParaRPr/>
          </a:p>
          <a:p>
            <a:pPr>
              <a:defRPr sz="2500">
                <a:latin typeface="Gill Sans"/>
                <a:ea typeface="Gill Sans"/>
                <a:cs typeface="Gill Sans"/>
                <a:sym typeface="Gill Sans"/>
              </a:defRPr>
            </a:pPr>
            <a:r>
              <a:t>What camera settings of you think have been used in the image above?</a:t>
            </a:r>
          </a:p>
          <a:p>
            <a:pPr>
              <a:defRPr sz="2500">
                <a:latin typeface="Gill Sans"/>
                <a:ea typeface="Gill Sans"/>
                <a:cs typeface="Gill Sans"/>
                <a:sym typeface="Gill Sans"/>
              </a:defRPr>
            </a:pPr>
            <a:endParaRPr/>
          </a:p>
          <a:p>
            <a:pPr>
              <a:defRPr sz="2500">
                <a:latin typeface="Gill Sans"/>
                <a:ea typeface="Gill Sans"/>
                <a:cs typeface="Gill Sans"/>
                <a:sym typeface="Gill Sans"/>
              </a:defRPr>
            </a:pPr>
            <a:r>
              <a:t> How will </a:t>
            </a:r>
            <a:r>
              <a:rPr>
                <a:latin typeface="Gill Sans SemiBold"/>
                <a:ea typeface="Gill Sans SemiBold"/>
                <a:cs typeface="Gill Sans SemiBold"/>
                <a:sym typeface="Gill Sans SemiBold"/>
              </a:rPr>
              <a:t>you</a:t>
            </a:r>
            <a:r>
              <a:t> be influenced by this artist?</a:t>
            </a:r>
          </a:p>
        </p:txBody>
      </p:sp>
      <p:pic>
        <p:nvPicPr>
          <p:cNvPr id="6146" name="Picture 2" descr="https://www.nippon.com/en/ncommon/contents/people/50209/502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702" y="1133781"/>
            <a:ext cx="5992238" cy="5992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p:nvPr/>
        </p:nvSpPr>
        <p:spPr>
          <a:xfrm>
            <a:off x="4964859" y="320980"/>
            <a:ext cx="3075082" cy="812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500">
                <a:solidFill>
                  <a:srgbClr val="FF2600"/>
                </a:solidFill>
                <a:latin typeface="Lemon/Milk"/>
                <a:ea typeface="Lemon/Milk"/>
                <a:cs typeface="Lemon/Milk"/>
                <a:sym typeface="Lemon/Milk"/>
              </a:defRPr>
            </a:lvl1pPr>
          </a:lstStyle>
          <a:p>
            <a:r>
              <a:t>PLENERY</a:t>
            </a:r>
          </a:p>
        </p:txBody>
      </p:sp>
      <p:pic>
        <p:nvPicPr>
          <p:cNvPr id="154" name="pasted-image.jpg"/>
          <p:cNvPicPr>
            <a:picLocks noChangeAspect="1"/>
          </p:cNvPicPr>
          <p:nvPr/>
        </p:nvPicPr>
        <p:blipFill>
          <a:blip r:embed="rId2">
            <a:extLst/>
          </a:blip>
          <a:stretch>
            <a:fillRect/>
          </a:stretch>
        </p:blipFill>
        <p:spPr>
          <a:xfrm>
            <a:off x="2380263" y="1314701"/>
            <a:ext cx="8244274" cy="5496183"/>
          </a:xfrm>
          <a:prstGeom prst="rect">
            <a:avLst/>
          </a:prstGeom>
          <a:ln w="12700">
            <a:miter lim="400000"/>
          </a:ln>
        </p:spPr>
      </p:pic>
      <p:sp>
        <p:nvSpPr>
          <p:cNvPr id="155" name="Shape 155"/>
          <p:cNvSpPr/>
          <p:nvPr/>
        </p:nvSpPr>
        <p:spPr>
          <a:xfrm>
            <a:off x="180940" y="7244036"/>
            <a:ext cx="12642920" cy="195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2500">
                <a:latin typeface="Gill Sans"/>
                <a:ea typeface="Gill Sans"/>
                <a:cs typeface="Gill Sans"/>
                <a:sym typeface="Gill Sans"/>
              </a:defRPr>
            </a:pPr>
            <a:r>
              <a:t>What can you NOW tell me about this photographer?</a:t>
            </a:r>
          </a:p>
          <a:p>
            <a:pPr>
              <a:defRPr sz="2500">
                <a:latin typeface="Gill Sans"/>
                <a:ea typeface="Gill Sans"/>
                <a:cs typeface="Gill Sans"/>
                <a:sym typeface="Gill Sans"/>
              </a:defRPr>
            </a:pPr>
            <a:endParaRPr/>
          </a:p>
          <a:p>
            <a:pPr>
              <a:defRPr sz="2500">
                <a:latin typeface="Gill Sans"/>
                <a:ea typeface="Gill Sans"/>
                <a:cs typeface="Gill Sans"/>
                <a:sym typeface="Gill Sans"/>
              </a:defRPr>
            </a:pPr>
            <a:r>
              <a:t>What camera settings of you think have been used in the image above?</a:t>
            </a:r>
          </a:p>
          <a:p>
            <a:pPr>
              <a:defRPr sz="2500">
                <a:latin typeface="Gill Sans"/>
                <a:ea typeface="Gill Sans"/>
                <a:cs typeface="Gill Sans"/>
                <a:sym typeface="Gill Sans"/>
              </a:defRPr>
            </a:pPr>
            <a:endParaRPr/>
          </a:p>
          <a:p>
            <a:pPr>
              <a:defRPr sz="2500">
                <a:latin typeface="Gill Sans"/>
                <a:ea typeface="Gill Sans"/>
                <a:cs typeface="Gill Sans"/>
                <a:sym typeface="Gill Sans"/>
              </a:defRPr>
            </a:pPr>
            <a:r>
              <a:t> How will </a:t>
            </a:r>
            <a:r>
              <a:rPr>
                <a:latin typeface="Gill Sans SemiBold"/>
                <a:ea typeface="Gill Sans SemiBold"/>
                <a:cs typeface="Gill Sans SemiBold"/>
                <a:sym typeface="Gill Sans SemiBold"/>
              </a:rPr>
              <a:t>you</a:t>
            </a:r>
            <a:r>
              <a:t> be influenced by this artist?</a:t>
            </a:r>
          </a:p>
        </p:txBody>
      </p:sp>
    </p:spTree>
    <p:extLst>
      <p:ext uri="{BB962C8B-B14F-4D97-AF65-F5344CB8AC3E}">
        <p14:creationId xmlns:p14="http://schemas.microsoft.com/office/powerpoint/2010/main" val="298569510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92923d_5fcd012fd7f0428a911d7dbe95cb2a0f.pdf"/>
          <p:cNvPicPr>
            <a:picLocks noChangeAspect="1"/>
          </p:cNvPicPr>
          <p:nvPr/>
        </p:nvPicPr>
        <p:blipFill>
          <a:blip r:embed="rId2">
            <a:extLst/>
          </a:blip>
          <a:stretch>
            <a:fillRect/>
          </a:stretch>
        </p:blipFill>
        <p:spPr>
          <a:xfrm>
            <a:off x="-1" y="279143"/>
            <a:ext cx="13004801" cy="9195314"/>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smtClean="0"/>
              <a:t>Peer Assessment</a:t>
            </a:r>
            <a:br>
              <a:rPr lang="en-GB" dirty="0" smtClean="0"/>
            </a:br>
            <a:r>
              <a:rPr lang="en-GB" sz="4000" dirty="0" smtClean="0"/>
              <a:t>Reference Page</a:t>
            </a:r>
            <a:endParaRPr lang="en-GB" sz="4000" dirty="0"/>
          </a:p>
        </p:txBody>
      </p:sp>
      <p:sp>
        <p:nvSpPr>
          <p:cNvPr id="3" name="Text Placeholder 2"/>
          <p:cNvSpPr>
            <a:spLocks noGrp="1"/>
          </p:cNvSpPr>
          <p:nvPr>
            <p:ph type="body" idx="1"/>
          </p:nvPr>
        </p:nvSpPr>
        <p:spPr/>
        <p:txBody>
          <a:bodyPr/>
          <a:lstStyle/>
          <a:p>
            <a:pPr marL="742950" indent="-742950">
              <a:buFont typeface="+mj-lt"/>
              <a:buAutoNum type="arabicPeriod"/>
            </a:pPr>
            <a:r>
              <a:rPr lang="en-GB" dirty="0" smtClean="0"/>
              <a:t>Using the sheet/table look through what your partner has done so far on their reference page and tick if completed </a:t>
            </a:r>
            <a:r>
              <a:rPr lang="en-GB" b="1" u="sng" dirty="0" smtClean="0"/>
              <a:t>fully</a:t>
            </a:r>
          </a:p>
          <a:p>
            <a:pPr marL="742950" indent="-742950">
              <a:buFont typeface="+mj-lt"/>
              <a:buAutoNum type="arabicPeriod"/>
            </a:pPr>
            <a:r>
              <a:rPr lang="en-GB" dirty="0" smtClean="0"/>
              <a:t>Glue the assessment to the back of their large paper and hand back for them to complete this lesson</a:t>
            </a:r>
            <a:endParaRPr lang="en-GB" dirty="0"/>
          </a:p>
        </p:txBody>
      </p:sp>
      <p:pic>
        <p:nvPicPr>
          <p:cNvPr id="4" name="Content Placeholder 3"/>
          <p:cNvPicPr>
            <a:picLocks noChangeAspect="1"/>
          </p:cNvPicPr>
          <p:nvPr/>
        </p:nvPicPr>
        <p:blipFill>
          <a:blip r:embed="rId2"/>
          <a:stretch>
            <a:fillRect/>
          </a:stretch>
        </p:blipFill>
        <p:spPr>
          <a:xfrm>
            <a:off x="9219279" y="0"/>
            <a:ext cx="3629616" cy="3529025"/>
          </a:xfrm>
          <a:prstGeom prst="rect">
            <a:avLst/>
          </a:prstGeom>
        </p:spPr>
      </p:pic>
    </p:spTree>
    <p:extLst>
      <p:ext uri="{BB962C8B-B14F-4D97-AF65-F5344CB8AC3E}">
        <p14:creationId xmlns:p14="http://schemas.microsoft.com/office/powerpoint/2010/main" val="116094080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112" y="0"/>
            <a:ext cx="11099800" cy="683909"/>
          </a:xfrm>
        </p:spPr>
        <p:txBody>
          <a:bodyPr>
            <a:normAutofit fontScale="90000"/>
          </a:bodyPr>
          <a:lstStyle/>
          <a:p>
            <a:r>
              <a:rPr lang="en-GB" sz="4800" b="1" i="1" u="sng" dirty="0" smtClean="0"/>
              <a:t>Peer Assessment of Reference Page</a:t>
            </a:r>
            <a:endParaRPr lang="en-GB" sz="4800" b="1" i="1" u="sng" dirty="0"/>
          </a:p>
        </p:txBody>
      </p:sp>
      <p:sp>
        <p:nvSpPr>
          <p:cNvPr id="3" name="Content Placeholder 2"/>
          <p:cNvSpPr>
            <a:spLocks noGrp="1"/>
          </p:cNvSpPr>
          <p:nvPr>
            <p:ph idx="1"/>
          </p:nvPr>
        </p:nvSpPr>
        <p:spPr>
          <a:xfrm>
            <a:off x="25994" y="1512388"/>
            <a:ext cx="7057396" cy="7737404"/>
          </a:xfrm>
        </p:spPr>
        <p:txBody>
          <a:bodyPr>
            <a:normAutofit fontScale="85000" lnSpcReduction="20000"/>
          </a:bodyPr>
          <a:lstStyle/>
          <a:p>
            <a:pPr marL="0" indent="0">
              <a:buNone/>
            </a:pPr>
            <a:r>
              <a:rPr lang="en-GB" sz="2844" b="1" dirty="0" smtClean="0">
                <a:solidFill>
                  <a:srgbClr val="FF0000"/>
                </a:solidFill>
              </a:rPr>
              <a:t>Pass your reference page </a:t>
            </a:r>
            <a:r>
              <a:rPr lang="en-GB" sz="2844" b="1" dirty="0">
                <a:solidFill>
                  <a:srgbClr val="FF0000"/>
                </a:solidFill>
              </a:rPr>
              <a:t>with </a:t>
            </a:r>
            <a:r>
              <a:rPr lang="en-GB" sz="2844" b="1" dirty="0" smtClean="0">
                <a:solidFill>
                  <a:srgbClr val="FF0000"/>
                </a:solidFill>
              </a:rPr>
              <a:t>the </a:t>
            </a:r>
            <a:r>
              <a:rPr lang="en-GB" sz="2844" b="1" dirty="0">
                <a:solidFill>
                  <a:srgbClr val="FF0000"/>
                </a:solidFill>
              </a:rPr>
              <a:t>PIN </a:t>
            </a:r>
            <a:r>
              <a:rPr lang="en-GB" sz="2844" b="1" dirty="0" smtClean="0">
                <a:solidFill>
                  <a:srgbClr val="FF0000"/>
                </a:solidFill>
              </a:rPr>
              <a:t>sheet in a clockwise directions (to your left)</a:t>
            </a:r>
            <a:endParaRPr lang="en-GB" sz="2844" b="1" dirty="0">
              <a:solidFill>
                <a:srgbClr val="FF0000"/>
              </a:solidFill>
            </a:endParaRPr>
          </a:p>
          <a:p>
            <a:r>
              <a:rPr lang="en-GB" sz="2844" b="1" u="sng" dirty="0"/>
              <a:t>1</a:t>
            </a:r>
            <a:r>
              <a:rPr lang="en-GB" sz="2844" b="1" u="sng" baseline="30000" dirty="0"/>
              <a:t>st</a:t>
            </a:r>
            <a:r>
              <a:rPr lang="en-GB" sz="2844" b="1" u="sng" dirty="0"/>
              <a:t> person </a:t>
            </a:r>
            <a:r>
              <a:rPr lang="en-GB" sz="2844" dirty="0"/>
              <a:t>– write a positive comment about their work – </a:t>
            </a:r>
            <a:r>
              <a:rPr lang="en-GB" sz="2844" dirty="0" smtClean="0"/>
              <a:t> and </a:t>
            </a:r>
            <a:r>
              <a:rPr lang="en-GB" sz="2844" b="1" dirty="0" smtClean="0"/>
              <a:t>NOT JUST </a:t>
            </a:r>
            <a:r>
              <a:rPr lang="en-GB" sz="2844" dirty="0"/>
              <a:t>it looks nice!!!</a:t>
            </a:r>
          </a:p>
          <a:p>
            <a:pPr marL="0" indent="0">
              <a:buNone/>
            </a:pPr>
            <a:r>
              <a:rPr lang="en-GB" sz="2844" b="1" dirty="0">
                <a:solidFill>
                  <a:srgbClr val="FF0000"/>
                </a:solidFill>
              </a:rPr>
              <a:t>Pass the paper and PIN sheet to your left on </a:t>
            </a:r>
            <a:r>
              <a:rPr lang="en-GB" sz="2844" b="1" dirty="0" smtClean="0">
                <a:solidFill>
                  <a:srgbClr val="FF0000"/>
                </a:solidFill>
              </a:rPr>
              <a:t>your </a:t>
            </a:r>
            <a:r>
              <a:rPr lang="en-GB" sz="2844" b="1" dirty="0">
                <a:solidFill>
                  <a:srgbClr val="FF0000"/>
                </a:solidFill>
              </a:rPr>
              <a:t>table</a:t>
            </a:r>
          </a:p>
          <a:p>
            <a:r>
              <a:rPr lang="en-GB" sz="2844" b="1" u="sng" dirty="0"/>
              <a:t>2</a:t>
            </a:r>
            <a:r>
              <a:rPr lang="en-GB" sz="2844" b="1" u="sng" baseline="30000" dirty="0"/>
              <a:t>nd</a:t>
            </a:r>
            <a:r>
              <a:rPr lang="en-GB" sz="2844" b="1" u="sng" dirty="0"/>
              <a:t> person </a:t>
            </a:r>
            <a:r>
              <a:rPr lang="en-GB" sz="2844" dirty="0"/>
              <a:t>– write an improvement </a:t>
            </a:r>
            <a:r>
              <a:rPr lang="en-GB" sz="2844" dirty="0" smtClean="0"/>
              <a:t>comment – something that might be missing</a:t>
            </a:r>
            <a:endParaRPr lang="en-GB" sz="2844" dirty="0"/>
          </a:p>
          <a:p>
            <a:pPr marL="0" indent="0">
              <a:buNone/>
            </a:pPr>
            <a:r>
              <a:rPr lang="en-GB" sz="2844" b="1" dirty="0">
                <a:solidFill>
                  <a:srgbClr val="FF0000"/>
                </a:solidFill>
              </a:rPr>
              <a:t>Pass both sheets back to the owner</a:t>
            </a:r>
          </a:p>
          <a:p>
            <a:r>
              <a:rPr lang="en-GB" sz="2844" b="1" u="sng" dirty="0"/>
              <a:t>Owner</a:t>
            </a:r>
            <a:r>
              <a:rPr lang="en-GB" sz="2844" dirty="0"/>
              <a:t> – to now say what they are going to do</a:t>
            </a:r>
          </a:p>
          <a:p>
            <a:pPr marL="0" indent="0">
              <a:buNone/>
            </a:pPr>
            <a:r>
              <a:rPr lang="en-GB" sz="2844" dirty="0"/>
              <a:t> next to improve/finish work</a:t>
            </a:r>
          </a:p>
          <a:p>
            <a:pPr marL="0" indent="0">
              <a:buNone/>
            </a:pPr>
            <a:r>
              <a:rPr lang="en-GB" sz="2844" b="1" u="sng" dirty="0" smtClean="0">
                <a:solidFill>
                  <a:srgbClr val="C00000"/>
                </a:solidFill>
              </a:rPr>
              <a:t>Glue </a:t>
            </a:r>
            <a:r>
              <a:rPr lang="en-GB" sz="2844" b="1" u="sng" dirty="0">
                <a:solidFill>
                  <a:srgbClr val="C00000"/>
                </a:solidFill>
              </a:rPr>
              <a:t>to the back of your </a:t>
            </a:r>
            <a:r>
              <a:rPr lang="en-GB" sz="2844" b="1" u="sng" dirty="0" smtClean="0">
                <a:solidFill>
                  <a:srgbClr val="C00000"/>
                </a:solidFill>
              </a:rPr>
              <a:t>reference page</a:t>
            </a:r>
            <a:endParaRPr lang="en-GB" sz="2844" b="1" u="sng" dirty="0">
              <a:solidFill>
                <a:srgbClr val="C00000"/>
              </a:solidFill>
            </a:endParaRPr>
          </a:p>
          <a:p>
            <a:endParaRPr lang="en-GB" dirty="0"/>
          </a:p>
        </p:txBody>
      </p:sp>
      <p:pic>
        <p:nvPicPr>
          <p:cNvPr id="4" name="Picture 3"/>
          <p:cNvPicPr>
            <a:picLocks noChangeAspect="1"/>
          </p:cNvPicPr>
          <p:nvPr/>
        </p:nvPicPr>
        <p:blipFill>
          <a:blip r:embed="rId2"/>
          <a:stretch>
            <a:fillRect/>
          </a:stretch>
        </p:blipFill>
        <p:spPr>
          <a:xfrm>
            <a:off x="7312700" y="6295122"/>
            <a:ext cx="5692099" cy="3585464"/>
          </a:xfrm>
          <a:prstGeom prst="rect">
            <a:avLst/>
          </a:prstGeom>
        </p:spPr>
      </p:pic>
      <p:grpSp>
        <p:nvGrpSpPr>
          <p:cNvPr id="9" name="Group 8"/>
          <p:cNvGrpSpPr/>
          <p:nvPr/>
        </p:nvGrpSpPr>
        <p:grpSpPr>
          <a:xfrm>
            <a:off x="7312701" y="1512388"/>
            <a:ext cx="5692099" cy="4782734"/>
            <a:chOff x="7312701" y="1512388"/>
            <a:chExt cx="5692099" cy="4782734"/>
          </a:xfrm>
        </p:grpSpPr>
        <p:sp>
          <p:nvSpPr>
            <p:cNvPr id="6" name="Rectangle 5"/>
            <p:cNvSpPr/>
            <p:nvPr/>
          </p:nvSpPr>
          <p:spPr>
            <a:xfrm>
              <a:off x="7312701" y="1512388"/>
              <a:ext cx="5692099" cy="4655748"/>
            </a:xfrm>
            <a:prstGeom prst="rect">
              <a:avLst/>
            </a:prstGeom>
            <a:solidFill>
              <a:srgbClr val="FFFF00"/>
            </a:solidFill>
            <a:ln w="76200" cap="flat">
              <a:solidFill>
                <a:srgbClr val="C0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extBox 4"/>
            <p:cNvSpPr txBox="1"/>
            <p:nvPr/>
          </p:nvSpPr>
          <p:spPr>
            <a:xfrm>
              <a:off x="7312701" y="1575881"/>
              <a:ext cx="5462789" cy="471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sng" strike="noStrike" cap="none" spc="0" normalizeH="0" baseline="0" dirty="0" smtClean="0">
                  <a:ln>
                    <a:noFill/>
                  </a:ln>
                  <a:solidFill>
                    <a:srgbClr val="000000"/>
                  </a:solidFill>
                  <a:effectLst/>
                  <a:uFillTx/>
                  <a:latin typeface="+mn-lt"/>
                  <a:ea typeface="+mn-ea"/>
                  <a:cs typeface="+mn-cs"/>
                  <a:sym typeface="Helvetica Light"/>
                </a:rPr>
                <a:t>What is</a:t>
              </a:r>
              <a:r>
                <a:rPr kumimoji="0" lang="en-GB" sz="2400" b="0" i="0" u="sng" strike="noStrike" cap="none" spc="0" normalizeH="0" dirty="0" smtClean="0">
                  <a:ln>
                    <a:noFill/>
                  </a:ln>
                  <a:solidFill>
                    <a:srgbClr val="000000"/>
                  </a:solidFill>
                  <a:effectLst/>
                  <a:uFillTx/>
                  <a:latin typeface="+mn-lt"/>
                  <a:ea typeface="+mn-ea"/>
                  <a:cs typeface="+mn-cs"/>
                  <a:sym typeface="Helvetica Light"/>
                </a:rPr>
                <a:t> needed on the reference page:-</a:t>
              </a:r>
            </a:p>
            <a:p>
              <a:pPr marL="342900" marR="0" indent="-3429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400" b="1" dirty="0" smtClean="0">
                  <a:solidFill>
                    <a:srgbClr val="C00000"/>
                  </a:solidFill>
                </a:rPr>
                <a:t>Creative Title</a:t>
              </a:r>
            </a:p>
            <a:p>
              <a:pPr marL="342900" marR="0" indent="-3429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400" b="1" i="0" u="none" strike="noStrike" cap="none" spc="0" normalizeH="0" dirty="0" smtClean="0">
                  <a:ln>
                    <a:noFill/>
                  </a:ln>
                  <a:solidFill>
                    <a:srgbClr val="C00000"/>
                  </a:solidFill>
                  <a:effectLst/>
                  <a:uFillTx/>
                  <a:latin typeface="+mn-lt"/>
                  <a:ea typeface="+mn-ea"/>
                  <a:cs typeface="+mn-cs"/>
                  <a:sym typeface="Helvetica Light"/>
                </a:rPr>
                <a:t>Minimum of 5 photographs </a:t>
              </a:r>
              <a:r>
                <a:rPr kumimoji="0" lang="en-GB" sz="2400" b="0" i="0" u="none" strike="noStrike" cap="none" spc="0" normalizeH="0" dirty="0" smtClean="0">
                  <a:ln>
                    <a:noFill/>
                  </a:ln>
                  <a:solidFill>
                    <a:srgbClr val="000000"/>
                  </a:solidFill>
                  <a:effectLst/>
                  <a:uFillTx/>
                  <a:latin typeface="+mn-lt"/>
                  <a:ea typeface="+mn-ea"/>
                  <a:cs typeface="+mn-cs"/>
                  <a:sym typeface="Helvetica Light"/>
                </a:rPr>
                <a:t>of his work</a:t>
              </a:r>
            </a:p>
            <a:p>
              <a:pPr marL="342900" marR="0" indent="-3429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400" b="1" dirty="0" smtClean="0">
                  <a:solidFill>
                    <a:srgbClr val="C00000"/>
                  </a:solidFill>
                </a:rPr>
                <a:t>Information</a:t>
              </a:r>
              <a:r>
                <a:rPr lang="en-GB" sz="2400" dirty="0" smtClean="0"/>
                <a:t> about </a:t>
              </a:r>
              <a:r>
                <a:rPr lang="en-GB" sz="2400" dirty="0" err="1" smtClean="0"/>
                <a:t>Slinkachu</a:t>
              </a:r>
              <a:r>
                <a:rPr lang="en-GB" sz="2400" dirty="0" smtClean="0"/>
                <a:t> and his people project</a:t>
              </a:r>
            </a:p>
            <a:p>
              <a:pPr marL="342900" marR="0" indent="-3429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400" b="1" i="0" u="none" strike="noStrike" cap="none" spc="0" normalizeH="0" dirty="0" smtClean="0">
                  <a:ln>
                    <a:noFill/>
                  </a:ln>
                  <a:solidFill>
                    <a:srgbClr val="C00000"/>
                  </a:solidFill>
                  <a:effectLst/>
                  <a:uFillTx/>
                  <a:latin typeface="+mn-lt"/>
                  <a:ea typeface="+mn-ea"/>
                  <a:cs typeface="+mn-cs"/>
                  <a:sym typeface="Helvetica Light"/>
                </a:rPr>
                <a:t>Discussion of at least one photo in detail</a:t>
              </a:r>
            </a:p>
            <a:p>
              <a:pPr marL="342900" marR="0" indent="-342900" algn="ctr"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400" b="1" dirty="0" smtClean="0">
                  <a:solidFill>
                    <a:srgbClr val="C00000"/>
                  </a:solidFill>
                </a:rPr>
                <a:t>Possible ideas </a:t>
              </a:r>
              <a:r>
                <a:rPr lang="en-GB" sz="2400" dirty="0" smtClean="0"/>
                <a:t>they have based on his style of work</a:t>
              </a:r>
              <a:endParaRPr kumimoji="0" lang="en-GB" sz="2400" b="0" i="0" u="none" strike="noStrike" cap="none" spc="0" normalizeH="0" dirty="0" smtClean="0">
                <a:ln>
                  <a:noFill/>
                </a:ln>
                <a:solidFill>
                  <a:srgbClr val="000000"/>
                </a:solidFill>
                <a:effectLst/>
                <a:uFillTx/>
                <a:latin typeface="+mn-lt"/>
                <a:ea typeface="+mn-ea"/>
                <a:cs typeface="+mn-cs"/>
                <a:sym typeface="Helvetica Light"/>
              </a:endParaRPr>
            </a:p>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000000"/>
                </a:solidFill>
                <a:effectLst/>
                <a:uFillTx/>
                <a:latin typeface="+mn-lt"/>
                <a:ea typeface="+mn-ea"/>
                <a:cs typeface="+mn-cs"/>
                <a:sym typeface="Helvetica Light"/>
              </a:endParaRPr>
            </a:p>
          </p:txBody>
        </p:sp>
      </p:grpSp>
      <p:cxnSp>
        <p:nvCxnSpPr>
          <p:cNvPr id="8" name="Straight Arrow Connector 7"/>
          <p:cNvCxnSpPr/>
          <p:nvPr/>
        </p:nvCxnSpPr>
        <p:spPr>
          <a:xfrm flipV="1">
            <a:off x="5155660" y="4824919"/>
            <a:ext cx="2451370" cy="330741"/>
          </a:xfrm>
          <a:prstGeom prst="straightConnector1">
            <a:avLst/>
          </a:prstGeom>
          <a:noFill/>
          <a:ln w="76200"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897897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3650" y="7902864"/>
            <a:ext cx="10464800" cy="1422400"/>
          </a:xfrm>
        </p:spPr>
        <p:txBody>
          <a:bodyPr>
            <a:normAutofit fontScale="90000"/>
          </a:bodyPr>
          <a:lstStyle/>
          <a:p>
            <a:r>
              <a:rPr lang="en-GB" dirty="0" smtClean="0"/>
              <a:t>Take notes on his work for your reference page</a:t>
            </a:r>
            <a:endParaRPr lang="en-GB" dirty="0"/>
          </a:p>
        </p:txBody>
      </p:sp>
      <p:pic>
        <p:nvPicPr>
          <p:cNvPr id="5" name="Picture 2" descr="miniature calendar by tatsuya tanaka 21 This Artist Has Created a Miniature Scene Every Single Day Since 2011">
            <a:hlinkClick r:id="rId2"/>
          </p:cNvPr>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t="19740" b="197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46941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p:nvPr/>
        </p:nvSpPr>
        <p:spPr>
          <a:xfrm>
            <a:off x="17698" y="5123056"/>
            <a:ext cx="12570346" cy="47192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algn="l">
              <a:defRPr>
                <a:latin typeface="Impact"/>
                <a:ea typeface="Impact"/>
                <a:cs typeface="Impact"/>
                <a:sym typeface="Impact"/>
              </a:defRPr>
            </a:pPr>
            <a:r>
              <a:rPr lang="en-GB" dirty="0" smtClean="0"/>
              <a:t>Tanaka Tatsuya</a:t>
            </a:r>
            <a:r>
              <a:rPr dirty="0" smtClean="0"/>
              <a:t> </a:t>
            </a:r>
            <a:r>
              <a:rPr lang="en-GB" dirty="0" smtClean="0"/>
              <a:t>.</a:t>
            </a:r>
          </a:p>
          <a:p>
            <a:pPr algn="l" fontAlgn="base"/>
            <a:r>
              <a:rPr lang="en-GB" sz="2400" dirty="0" smtClean="0"/>
              <a:t>Born in 1981 in Kumamoto Prefecture.</a:t>
            </a:r>
          </a:p>
          <a:p>
            <a:pPr algn="l" fontAlgn="base"/>
            <a:r>
              <a:rPr lang="en-GB" sz="2400" dirty="0" smtClean="0"/>
              <a:t>Tanaka used to work at a design company, planning magazine advertisements as an art director. </a:t>
            </a:r>
            <a:r>
              <a:rPr lang="en-GB" sz="2400" dirty="0" err="1" smtClean="0"/>
              <a:t>SinceApril</a:t>
            </a:r>
            <a:r>
              <a:rPr lang="en-GB" sz="2400" dirty="0" smtClean="0"/>
              <a:t> 20th, 2011, Japanese artist </a:t>
            </a:r>
            <a:r>
              <a:rPr lang="en-GB" sz="2400" dirty="0" smtClean="0">
                <a:hlinkClick r:id="rId2"/>
              </a:rPr>
              <a:t>Tatsuya Tanaka</a:t>
            </a:r>
            <a:r>
              <a:rPr lang="en-GB" sz="2400" dirty="0" smtClean="0"/>
              <a:t> has created and published a miniature artwork every single day. The aptly titled project, </a:t>
            </a:r>
            <a:r>
              <a:rPr lang="en-GB" sz="2400" dirty="0" smtClean="0">
                <a:hlinkClick r:id="rId2"/>
              </a:rPr>
              <a:t>Miniature Calendar</a:t>
            </a:r>
            <a:r>
              <a:rPr lang="en-GB" sz="2400" dirty="0" smtClean="0"/>
              <a:t>, combines photography, art direction, a continually growing collection of miniatures, and every day objects repurposed and reimagined into something entirely different yet instantly recognizable.</a:t>
            </a:r>
          </a:p>
          <a:p>
            <a:pPr algn="l" fontAlgn="base"/>
            <a:r>
              <a:rPr lang="en-GB" sz="2400" dirty="0" smtClean="0"/>
              <a:t>Tanaka </a:t>
            </a:r>
            <a:r>
              <a:rPr lang="en-GB" sz="2400" dirty="0"/>
              <a:t>has not only continued with the daily ritual, creating over 2,000 scenes in the process, but he has continued to evolve and elevate his craft, finding new ways to see the world around him and stay creative</a:t>
            </a:r>
            <a:r>
              <a:rPr lang="en-GB" sz="2400" dirty="0" smtClean="0"/>
              <a:t>.</a:t>
            </a:r>
          </a:p>
          <a:p>
            <a:pPr algn="l" fontAlgn="base"/>
            <a:r>
              <a:rPr lang="en-GB" sz="2400" dirty="0" smtClean="0"/>
              <a:t>He has more than a million followers on Instagram.</a:t>
            </a:r>
            <a:endParaRPr lang="en-GB" sz="2400" dirty="0"/>
          </a:p>
        </p:txBody>
      </p:sp>
      <p:pic>
        <p:nvPicPr>
          <p:cNvPr id="2052" name="Picture 4" descr="miniature calendar by tatsuya tanaka 15 This Artist Has Created a Miniature Scene Every Single Day Since 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8" y="0"/>
            <a:ext cx="4904498" cy="4904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7042826" y="175097"/>
            <a:ext cx="5744747" cy="4101367"/>
          </a:xfrm>
          <a:prstGeom prst="rect">
            <a:avLst/>
          </a:prstGeom>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nippon.com/en/ncommon/contents/people/50205/502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4" y="0"/>
            <a:ext cx="6089073" cy="60890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224536" y="4572001"/>
            <a:ext cx="7780264" cy="5181600"/>
          </a:xfrm>
          <a:prstGeom prst="rect">
            <a:avLst/>
          </a:prstGeom>
        </p:spPr>
      </p:pic>
      <p:pic>
        <p:nvPicPr>
          <p:cNvPr id="4" name="Picture 2" descr="https://www.nippon.com/en/ncommon/contents/people/50207/502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3546" y="0"/>
            <a:ext cx="5115524" cy="34082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02962" y="3518185"/>
            <a:ext cx="469669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smtClean="0">
                <a:ln>
                  <a:noFill/>
                </a:ln>
                <a:solidFill>
                  <a:srgbClr val="000000"/>
                </a:solidFill>
                <a:effectLst/>
                <a:uFillTx/>
                <a:latin typeface="+mn-lt"/>
                <a:ea typeface="+mn-ea"/>
                <a:cs typeface="+mn-cs"/>
                <a:sym typeface="Helvetica Light"/>
              </a:rPr>
              <a:t>Tanaka setting up his photo shoot</a:t>
            </a:r>
            <a:endParaRPr kumimoji="0" lang="en-GB" sz="24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asted-image.png"/>
          <p:cNvPicPr>
            <a:picLocks noChangeAspect="1"/>
          </p:cNvPicPr>
          <p:nvPr/>
        </p:nvPicPr>
        <p:blipFill>
          <a:blip r:embed="rId2">
            <a:extLst/>
          </a:blip>
          <a:stretch>
            <a:fillRect/>
          </a:stretch>
        </p:blipFill>
        <p:spPr>
          <a:xfrm>
            <a:off x="1930400" y="-44993"/>
            <a:ext cx="9144000" cy="9144001"/>
          </a:xfrm>
          <a:prstGeom prst="rect">
            <a:avLst/>
          </a:prstGeom>
          <a:ln w="12700">
            <a:miter lim="400000"/>
          </a:ln>
        </p:spPr>
      </p:pic>
      <p:sp>
        <p:nvSpPr>
          <p:cNvPr id="129" name="Shape 129"/>
          <p:cNvSpPr>
            <a:spLocks noGrp="1"/>
          </p:cNvSpPr>
          <p:nvPr>
            <p:ph type="subTitle" sz="quarter" idx="1"/>
          </p:nvPr>
        </p:nvSpPr>
        <p:spPr>
          <a:xfrm>
            <a:off x="202005" y="8968522"/>
            <a:ext cx="12600790" cy="614222"/>
          </a:xfrm>
          <a:prstGeom prst="rect">
            <a:avLst/>
          </a:prstGeom>
        </p:spPr>
        <p:txBody>
          <a:bodyPr/>
          <a:lstStyle>
            <a:lvl1pPr>
              <a:defRPr>
                <a:latin typeface="Gill Sans"/>
                <a:ea typeface="Gill Sans"/>
                <a:cs typeface="Gill Sans"/>
                <a:sym typeface="Gill Sans"/>
              </a:defRPr>
            </a:lvl1pPr>
          </a:lstStyle>
          <a:p>
            <a:r>
              <a:t>What can you tell me about this image?</a:t>
            </a:r>
          </a:p>
        </p:txBody>
      </p:sp>
    </p:spTree>
    <p:extLst>
      <p:ext uri="{BB962C8B-B14F-4D97-AF65-F5344CB8AC3E}">
        <p14:creationId xmlns:p14="http://schemas.microsoft.com/office/powerpoint/2010/main" val="79682106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asted-image.png">
            <a:hlinkClick r:id="rId2"/>
          </p:cNvPr>
          <p:cNvPicPr>
            <a:picLocks noChangeAspect="1"/>
          </p:cNvPicPr>
          <p:nvPr/>
        </p:nvPicPr>
        <p:blipFill>
          <a:blip r:embed="rId3">
            <a:extLst/>
          </a:blip>
          <a:stretch>
            <a:fillRect/>
          </a:stretch>
        </p:blipFill>
        <p:spPr>
          <a:xfrm>
            <a:off x="1930400" y="-44993"/>
            <a:ext cx="9144000" cy="9144001"/>
          </a:xfrm>
          <a:prstGeom prst="rect">
            <a:avLst/>
          </a:prstGeom>
          <a:ln w="12700">
            <a:miter lim="400000"/>
          </a:ln>
        </p:spPr>
      </p:pic>
      <p:sp>
        <p:nvSpPr>
          <p:cNvPr id="129" name="Shape 129"/>
          <p:cNvSpPr>
            <a:spLocks noGrp="1"/>
          </p:cNvSpPr>
          <p:nvPr>
            <p:ph type="subTitle" sz="quarter" idx="1"/>
          </p:nvPr>
        </p:nvSpPr>
        <p:spPr>
          <a:xfrm>
            <a:off x="202005" y="8968522"/>
            <a:ext cx="12600790" cy="614222"/>
          </a:xfrm>
          <a:prstGeom prst="rect">
            <a:avLst/>
          </a:prstGeom>
        </p:spPr>
        <p:txBody>
          <a:bodyPr/>
          <a:lstStyle>
            <a:lvl1pPr>
              <a:defRPr>
                <a:latin typeface="Gill Sans"/>
                <a:ea typeface="Gill Sans"/>
                <a:cs typeface="Gill Sans"/>
                <a:sym typeface="Gill Sans"/>
              </a:defRPr>
            </a:lvl1pPr>
          </a:lstStyle>
          <a:p>
            <a:r>
              <a:rPr lang="en-GB" dirty="0" smtClean="0"/>
              <a:t>Take notes from the presentation to help with your reference page</a:t>
            </a:r>
            <a:endParaRPr dirty="0"/>
          </a:p>
        </p:txBody>
      </p:sp>
    </p:spTree>
    <p:extLst>
      <p:ext uri="{BB962C8B-B14F-4D97-AF65-F5344CB8AC3E}">
        <p14:creationId xmlns:p14="http://schemas.microsoft.com/office/powerpoint/2010/main" val="1437294055"/>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3"/>
          <p:cNvGrpSpPr/>
          <p:nvPr/>
        </p:nvGrpSpPr>
        <p:grpSpPr>
          <a:xfrm>
            <a:off x="144098" y="470633"/>
            <a:ext cx="7161983" cy="4867788"/>
            <a:chOff x="0" y="0"/>
            <a:chExt cx="7161981" cy="4867787"/>
          </a:xfrm>
        </p:grpSpPr>
        <p:pic>
          <p:nvPicPr>
            <p:cNvPr id="132" name="pasted-image.png"/>
            <p:cNvPicPr>
              <a:picLocks noChangeAspect="1"/>
            </p:cNvPicPr>
            <p:nvPr/>
          </p:nvPicPr>
          <p:blipFill>
            <a:blip r:embed="rId2">
              <a:extLst/>
            </a:blip>
            <a:stretch>
              <a:fillRect/>
            </a:stretch>
          </p:blipFill>
          <p:spPr>
            <a:xfrm>
              <a:off x="63500" y="38100"/>
              <a:ext cx="7034982" cy="4689988"/>
            </a:xfrm>
            <a:prstGeom prst="rect">
              <a:avLst/>
            </a:prstGeom>
            <a:ln>
              <a:noFill/>
            </a:ln>
            <a:effectLst/>
          </p:spPr>
        </p:pic>
        <p:pic>
          <p:nvPicPr>
            <p:cNvPr id="131" name="Picture 130"/>
            <p:cNvPicPr>
              <a:picLocks/>
            </p:cNvPicPr>
            <p:nvPr/>
          </p:nvPicPr>
          <p:blipFill>
            <a:blip r:embed="rId3">
              <a:extLst/>
            </a:blip>
            <a:stretch>
              <a:fillRect/>
            </a:stretch>
          </p:blipFill>
          <p:spPr>
            <a:xfrm>
              <a:off x="0" y="0"/>
              <a:ext cx="7161982" cy="4867788"/>
            </a:xfrm>
            <a:prstGeom prst="rect">
              <a:avLst/>
            </a:prstGeom>
            <a:effectLst/>
          </p:spPr>
        </p:pic>
      </p:grpSp>
      <p:sp>
        <p:nvSpPr>
          <p:cNvPr id="135" name="Shape 135"/>
          <p:cNvSpPr/>
          <p:nvPr/>
        </p:nvSpPr>
        <p:spPr>
          <a:xfrm>
            <a:off x="217227" y="5570528"/>
            <a:ext cx="12570346" cy="3975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defRPr>
                <a:latin typeface="Impact"/>
                <a:ea typeface="Impact"/>
                <a:cs typeface="Impact"/>
                <a:sym typeface="Impact"/>
              </a:defRPr>
            </a:pPr>
            <a:r>
              <a:t>Slinkachu </a:t>
            </a:r>
            <a:r>
              <a:rPr sz="2500">
                <a:latin typeface="Gill Sans SemiBold"/>
                <a:ea typeface="Gill Sans SemiBold"/>
                <a:cs typeface="Gill Sans SemiBold"/>
                <a:sym typeface="Gill Sans SemiBold"/>
              </a:rPr>
              <a:t>(Male/33/UK)</a:t>
            </a:r>
          </a:p>
          <a:p>
            <a:pPr algn="l">
              <a:defRPr sz="2500">
                <a:latin typeface="Gill Sans"/>
                <a:ea typeface="Gill Sans"/>
                <a:cs typeface="Gill Sans"/>
                <a:sym typeface="Gill Sans"/>
              </a:defRPr>
            </a:pPr>
            <a:r>
              <a:t>The 'Little People Project' started in 2006. It involves the remodelling and painting of miniature model train set characters, which I then place, photograph and leave on the street. It is both a street art installation project and a photography project. </a:t>
            </a:r>
          </a:p>
          <a:p>
            <a:pPr algn="l">
              <a:defRPr sz="2500">
                <a:latin typeface="Gill Sans"/>
                <a:ea typeface="Gill Sans"/>
                <a:cs typeface="Gill Sans"/>
                <a:sym typeface="Gill Sans"/>
              </a:defRPr>
            </a:pPr>
            <a:endParaRPr/>
          </a:p>
          <a:p>
            <a:pPr algn="l">
              <a:defRPr sz="2500">
                <a:latin typeface="Gill Sans"/>
                <a:ea typeface="Gill Sans"/>
                <a:cs typeface="Gill Sans"/>
                <a:sym typeface="Gill Sans"/>
              </a:defRPr>
            </a:pPr>
            <a:r>
              <a:t>The street-based side of my work plays with the notion of surprise and I aim to encourage city-dwellers to be more aware of their surroundings. The scenes I set up, more evident through the photography and the titles I give these scenes, aim to reflect the loneliness and melancholy of living in a big city, almost being lost and overwhelmed. But underneath this, there is always some humour. I want people to be able to empathise with the tiny people in my works.</a:t>
            </a:r>
          </a:p>
        </p:txBody>
      </p:sp>
      <p:pic>
        <p:nvPicPr>
          <p:cNvPr id="2" name="Picture 1"/>
          <p:cNvPicPr>
            <a:picLocks noChangeAspect="1"/>
          </p:cNvPicPr>
          <p:nvPr/>
        </p:nvPicPr>
        <p:blipFill>
          <a:blip r:embed="rId4"/>
          <a:stretch>
            <a:fillRect/>
          </a:stretch>
        </p:blipFill>
        <p:spPr>
          <a:xfrm>
            <a:off x="8276362" y="0"/>
            <a:ext cx="4728438" cy="3374591"/>
          </a:xfrm>
          <a:prstGeom prst="rect">
            <a:avLst/>
          </a:prstGeom>
        </p:spPr>
      </p:pic>
    </p:spTree>
    <p:extLst>
      <p:ext uri="{BB962C8B-B14F-4D97-AF65-F5344CB8AC3E}">
        <p14:creationId xmlns:p14="http://schemas.microsoft.com/office/powerpoint/2010/main" val="255036001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asted-image.jpg"/>
          <p:cNvPicPr>
            <a:picLocks noChangeAspect="1"/>
          </p:cNvPicPr>
          <p:nvPr/>
        </p:nvPicPr>
        <p:blipFill>
          <a:blip r:embed="rId2">
            <a:extLst/>
          </a:blip>
          <a:stretch>
            <a:fillRect/>
          </a:stretch>
        </p:blipFill>
        <p:spPr>
          <a:xfrm>
            <a:off x="0" y="0"/>
            <a:ext cx="9821213" cy="5224340"/>
          </a:xfrm>
          <a:prstGeom prst="rect">
            <a:avLst/>
          </a:prstGeom>
          <a:ln w="12700">
            <a:miter lim="400000"/>
          </a:ln>
        </p:spPr>
      </p:pic>
      <p:pic>
        <p:nvPicPr>
          <p:cNvPr id="2" name="Picture 1"/>
          <p:cNvPicPr>
            <a:picLocks noChangeAspect="1"/>
          </p:cNvPicPr>
          <p:nvPr/>
        </p:nvPicPr>
        <p:blipFill>
          <a:blip r:embed="rId3"/>
          <a:stretch>
            <a:fillRect/>
          </a:stretch>
        </p:blipFill>
        <p:spPr>
          <a:xfrm>
            <a:off x="5263573" y="4592783"/>
            <a:ext cx="7741228" cy="5160818"/>
          </a:xfrm>
          <a:prstGeom prst="rect">
            <a:avLst/>
          </a:prstGeom>
        </p:spPr>
      </p:pic>
    </p:spTree>
    <p:extLst>
      <p:ext uri="{BB962C8B-B14F-4D97-AF65-F5344CB8AC3E}">
        <p14:creationId xmlns:p14="http://schemas.microsoft.com/office/powerpoint/2010/main" val="2442065321"/>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pasted-image.jpeg"/>
          <p:cNvPicPr>
            <a:picLocks noChangeAspect="1"/>
          </p:cNvPicPr>
          <p:nvPr/>
        </p:nvPicPr>
        <p:blipFill>
          <a:blip r:embed="rId2">
            <a:extLst/>
          </a:blip>
          <a:stretch>
            <a:fillRect/>
          </a:stretch>
        </p:blipFill>
        <p:spPr>
          <a:xfrm>
            <a:off x="-1" y="541866"/>
            <a:ext cx="13004801" cy="8669868"/>
          </a:xfrm>
          <a:prstGeom prst="rect">
            <a:avLst/>
          </a:prstGeom>
          <a:ln w="12700">
            <a:miter lim="400000"/>
          </a:ln>
        </p:spPr>
      </p:pic>
    </p:spTree>
    <p:extLst>
      <p:ext uri="{BB962C8B-B14F-4D97-AF65-F5344CB8AC3E}">
        <p14:creationId xmlns:p14="http://schemas.microsoft.com/office/powerpoint/2010/main" val="1190331774"/>
      </p:ext>
    </p:extLst>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940</Words>
  <Application>Microsoft Office PowerPoint</Application>
  <PresentationFormat>Custom</PresentationFormat>
  <Paragraphs>100</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Gill Sans</vt:lpstr>
      <vt:lpstr>Gill Sans SemiBold</vt:lpstr>
      <vt:lpstr>Helvetica Light</vt:lpstr>
      <vt:lpstr>Helvetica Neue</vt:lpstr>
      <vt:lpstr>Impact</vt:lpstr>
      <vt:lpstr>Lemon/Milk</vt:lpstr>
      <vt:lpstr>White</vt:lpstr>
      <vt:lpstr>PowerPoint Presentation</vt:lpstr>
      <vt:lpstr>Take notes on his work for your reference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Peer Assessment Reference Page</vt:lpstr>
      <vt:lpstr>Peer Assessment of Reference Page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Bates</dc:creator>
  <cp:lastModifiedBy>Marie Bates</cp:lastModifiedBy>
  <cp:revision>18</cp:revision>
  <cp:lastPrinted>2018-02-01T10:06:02Z</cp:lastPrinted>
  <dcterms:modified xsi:type="dcterms:W3CDTF">2020-02-28T08:24:28Z</dcterms:modified>
</cp:coreProperties>
</file>