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5" r:id="rId2"/>
    <p:sldId id="287" r:id="rId3"/>
    <p:sldId id="256" r:id="rId4"/>
    <p:sldId id="257" r:id="rId5"/>
    <p:sldId id="265" r:id="rId6"/>
    <p:sldId id="258" r:id="rId7"/>
    <p:sldId id="266" r:id="rId8"/>
    <p:sldId id="259" r:id="rId9"/>
    <p:sldId id="267" r:id="rId10"/>
    <p:sldId id="260" r:id="rId11"/>
    <p:sldId id="268" r:id="rId12"/>
    <p:sldId id="261" r:id="rId13"/>
    <p:sldId id="269" r:id="rId14"/>
    <p:sldId id="270" r:id="rId15"/>
    <p:sldId id="262" r:id="rId16"/>
    <p:sldId id="263" r:id="rId17"/>
    <p:sldId id="264" r:id="rId18"/>
    <p:sldId id="294" r:id="rId19"/>
    <p:sldId id="286" r:id="rId20"/>
    <p:sldId id="272" r:id="rId21"/>
    <p:sldId id="274" r:id="rId22"/>
    <p:sldId id="276" r:id="rId23"/>
    <p:sldId id="278" r:id="rId24"/>
    <p:sldId id="280" r:id="rId25"/>
    <p:sldId id="282" r:id="rId26"/>
    <p:sldId id="285" r:id="rId27"/>
    <p:sldId id="289" r:id="rId28"/>
    <p:sldId id="288" r:id="rId29"/>
    <p:sldId id="290" r:id="rId30"/>
    <p:sldId id="291" r:id="rId31"/>
    <p:sldId id="292" r:id="rId32"/>
    <p:sldId id="293" r:id="rId33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4660"/>
  </p:normalViewPr>
  <p:slideViewPr>
    <p:cSldViewPr snapToGrid="0" snapToObjects="1">
      <p:cViewPr>
        <p:scale>
          <a:sx n="68" d="100"/>
          <a:sy n="68" d="100"/>
        </p:scale>
        <p:origin x="-1752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1F85-0DA5-8B48-88F3-409DB8917295}" type="datetimeFigureOut">
              <a:rPr lang="en-US" smtClean="0"/>
              <a:t>19/10/19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6B15-3830-8F49-AD84-386D7118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56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1F85-0DA5-8B48-88F3-409DB8917295}" type="datetimeFigureOut">
              <a:rPr lang="en-US" smtClean="0"/>
              <a:t>19/10/19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6B15-3830-8F49-AD84-386D7118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9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1F85-0DA5-8B48-88F3-409DB8917295}" type="datetimeFigureOut">
              <a:rPr lang="en-US" smtClean="0"/>
              <a:t>19/10/19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6B15-3830-8F49-AD84-386D7118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0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1F85-0DA5-8B48-88F3-409DB8917295}" type="datetimeFigureOut">
              <a:rPr lang="en-US" smtClean="0"/>
              <a:t>19/10/19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6B15-3830-8F49-AD84-386D7118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6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1F85-0DA5-8B48-88F3-409DB8917295}" type="datetimeFigureOut">
              <a:rPr lang="en-US" smtClean="0"/>
              <a:t>19/10/19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6B15-3830-8F49-AD84-386D7118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1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1F85-0DA5-8B48-88F3-409DB8917295}" type="datetimeFigureOut">
              <a:rPr lang="en-US" smtClean="0"/>
              <a:t>19/10/19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6B15-3830-8F49-AD84-386D7118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06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1F85-0DA5-8B48-88F3-409DB8917295}" type="datetimeFigureOut">
              <a:rPr lang="en-US" smtClean="0"/>
              <a:t>19/10/19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6B15-3830-8F49-AD84-386D7118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2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1F85-0DA5-8B48-88F3-409DB8917295}" type="datetimeFigureOut">
              <a:rPr lang="en-US" smtClean="0"/>
              <a:t>19/10/19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6B15-3830-8F49-AD84-386D7118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11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1F85-0DA5-8B48-88F3-409DB8917295}" type="datetimeFigureOut">
              <a:rPr lang="en-US" smtClean="0"/>
              <a:t>19/10/19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6B15-3830-8F49-AD84-386D7118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3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1F85-0DA5-8B48-88F3-409DB8917295}" type="datetimeFigureOut">
              <a:rPr lang="en-US" smtClean="0"/>
              <a:t>19/10/19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6B15-3830-8F49-AD84-386D7118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17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1F85-0DA5-8B48-88F3-409DB8917295}" type="datetimeFigureOut">
              <a:rPr lang="en-US" smtClean="0"/>
              <a:t>19/10/19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6B15-3830-8F49-AD84-386D7118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28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71F85-0DA5-8B48-88F3-409DB8917295}" type="datetimeFigureOut">
              <a:rPr lang="en-US" smtClean="0"/>
              <a:t>19/10/19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96B15-3830-8F49-AD84-386D7118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5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1" Type="http://schemas.microsoft.com/office/2007/relationships/hdphoto" Target="../media/hdphoto10.wdp"/><Relationship Id="rId12" Type="http://schemas.microsoft.com/office/2007/relationships/hdphoto" Target="../media/hdphoto11.wdp"/><Relationship Id="rId13" Type="http://schemas.microsoft.com/office/2007/relationships/hdphoto" Target="../media/hdphoto12.wdp"/><Relationship Id="rId14" Type="http://schemas.microsoft.com/office/2007/relationships/hdphoto" Target="../media/hdphoto13.wdp"/><Relationship Id="rId15" Type="http://schemas.microsoft.com/office/2007/relationships/hdphoto" Target="../media/hdphoto14.wdp"/><Relationship Id="rId16" Type="http://schemas.microsoft.com/office/2007/relationships/hdphoto" Target="../media/hdphoto15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microsoft.com/office/2007/relationships/hdphoto" Target="../media/hdphoto4.wdp"/><Relationship Id="rId5" Type="http://schemas.openxmlformats.org/officeDocument/2006/relationships/image" Target="../media/image30.png"/><Relationship Id="rId6" Type="http://schemas.microsoft.com/office/2007/relationships/hdphoto" Target="../media/hdphoto5.wdp"/><Relationship Id="rId7" Type="http://schemas.microsoft.com/office/2007/relationships/hdphoto" Target="../media/hdphoto6.wdp"/><Relationship Id="rId8" Type="http://schemas.microsoft.com/office/2007/relationships/hdphoto" Target="../media/hdphoto7.wdp"/><Relationship Id="rId9" Type="http://schemas.microsoft.com/office/2007/relationships/hdphoto" Target="../media/hdphoto8.wdp"/><Relationship Id="rId10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microsoft.com/office/2007/relationships/hdphoto" Target="../media/hdphoto16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microsoft.com/office/2007/relationships/hdphoto" Target="../media/hdphoto16.wdp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2.wdp"/><Relationship Id="rId5" Type="http://schemas.openxmlformats.org/officeDocument/2006/relationships/image" Target="../media/image9.jpe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microsoft.com/office/2007/relationships/hdphoto" Target="../media/hdphoto3.wdp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2.wdp"/><Relationship Id="rId5" Type="http://schemas.openxmlformats.org/officeDocument/2006/relationships/image" Target="../media/image9.jpe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microsoft.com/office/2007/relationships/hdphoto" Target="../media/hdphoto3.wdp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13578" t="4033" r="50999" b="33535"/>
          <a:stretch/>
        </p:blipFill>
        <p:spPr>
          <a:xfrm>
            <a:off x="3380269" y="492488"/>
            <a:ext cx="5763731" cy="6365512"/>
          </a:xfrm>
          <a:prstGeom prst="rect">
            <a:avLst/>
          </a:prstGeom>
        </p:spPr>
      </p:pic>
      <p:pic>
        <p:nvPicPr>
          <p:cNvPr id="4" name="Picture 3" descr="Screen Shot 2018-10-14 at 17.12.5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7"/>
          <a:stretch/>
        </p:blipFill>
        <p:spPr>
          <a:xfrm>
            <a:off x="0" y="352297"/>
            <a:ext cx="3580584" cy="22595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774" y="2611843"/>
            <a:ext cx="3219495" cy="107721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Question 1: </a:t>
            </a:r>
            <a:r>
              <a:rPr lang="en-US" sz="1050" dirty="0" smtClean="0"/>
              <a:t>(start of the lesson)</a:t>
            </a:r>
          </a:p>
          <a:p>
            <a:pPr algn="ctr"/>
            <a:r>
              <a:rPr lang="en-US" sz="1600" dirty="0" smtClean="0"/>
              <a:t>…</a:t>
            </a:r>
            <a:r>
              <a:rPr lang="en-US" sz="1600" dirty="0"/>
              <a:t>………………</a:t>
            </a:r>
            <a:r>
              <a:rPr lang="en-US" sz="1600" dirty="0" smtClean="0"/>
              <a:t>……</a:t>
            </a:r>
            <a:r>
              <a:rPr lang="en-US" sz="1600" dirty="0"/>
              <a:t>………………</a:t>
            </a:r>
            <a:r>
              <a:rPr lang="en-US" sz="1600" dirty="0" smtClean="0"/>
              <a:t>……</a:t>
            </a:r>
            <a:r>
              <a:rPr lang="en-US" sz="1600" dirty="0"/>
              <a:t>……</a:t>
            </a:r>
            <a:r>
              <a:rPr lang="en-US" sz="1600" dirty="0" smtClean="0"/>
              <a:t>…………</a:t>
            </a:r>
            <a:r>
              <a:rPr lang="en-US" sz="1600" dirty="0"/>
              <a:t>……………………</a:t>
            </a:r>
            <a:r>
              <a:rPr lang="en-US" sz="1600" dirty="0" smtClean="0"/>
              <a:t>…</a:t>
            </a:r>
            <a:r>
              <a:rPr lang="en-US" sz="1600" dirty="0"/>
              <a:t>………………</a:t>
            </a:r>
            <a:r>
              <a:rPr lang="en-US" sz="1600" dirty="0" smtClean="0"/>
              <a:t>……</a:t>
            </a:r>
            <a:r>
              <a:rPr lang="en-US" sz="1600" dirty="0"/>
              <a:t>………………</a:t>
            </a:r>
            <a:r>
              <a:rPr lang="en-US" sz="1600" dirty="0" smtClean="0"/>
              <a:t>……</a:t>
            </a:r>
            <a:r>
              <a:rPr lang="en-US" sz="1600" dirty="0"/>
              <a:t>………………</a:t>
            </a:r>
            <a:r>
              <a:rPr lang="en-US" sz="1600" dirty="0" smtClean="0"/>
              <a:t>……</a:t>
            </a:r>
            <a:r>
              <a:rPr lang="en-US" sz="1600" dirty="0"/>
              <a:t>………………</a:t>
            </a:r>
            <a:r>
              <a:rPr lang="en-US" sz="1600" dirty="0" smtClean="0"/>
              <a:t>…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60774" y="3689061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Points =  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60774" y="5543482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Points =  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3593276" y="635797"/>
            <a:ext cx="4198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 smtClean="0"/>
              <a:t>Identify one sport and explain how </a:t>
            </a:r>
            <a:r>
              <a:rPr lang="en-GB" sz="1200" b="1" i="1" dirty="0" smtClean="0"/>
              <a:t>each classification </a:t>
            </a:r>
            <a:r>
              <a:rPr lang="en-GB" sz="1200" b="1" i="1" dirty="0" smtClean="0"/>
              <a:t>(flat, long, short and irregular) of bone aids (helps) performance. </a:t>
            </a:r>
          </a:p>
        </p:txBody>
      </p:sp>
      <p:pic>
        <p:nvPicPr>
          <p:cNvPr id="18" name="Picture 17" descr="coloring-cartoon-highlighter-blank-paper-illustration-kids-funny-highlighting-pen-character-smiling-holding-85536369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3381" l="1462" r="99615">
                        <a14:foregroundMark x1="11462" y1="8561" x2="14000" y2="19281"/>
                        <a14:foregroundMark x1="29231" y1="6403" x2="30077" y2="17698"/>
                        <a14:foregroundMark x1="26923" y1="15252" x2="26923" y2="15252"/>
                        <a14:foregroundMark x1="24923" y1="9353" x2="25231" y2="18489"/>
                        <a14:foregroundMark x1="22615" y1="24892" x2="24615" y2="39856"/>
                        <a14:foregroundMark x1="18923" y1="73309" x2="28923" y2="917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682" y="19196"/>
            <a:ext cx="1218979" cy="130336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302026" y="789686"/>
            <a:ext cx="7086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i="1" dirty="0" smtClean="0"/>
              <a:t>___ /8</a:t>
            </a:r>
            <a:endParaRPr lang="en-GB" sz="14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160774" y="4466264"/>
            <a:ext cx="3219495" cy="107721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Question 2: </a:t>
            </a:r>
            <a:r>
              <a:rPr lang="en-US" sz="1050" dirty="0" smtClean="0"/>
              <a:t>(END of the lesson)</a:t>
            </a:r>
          </a:p>
          <a:p>
            <a:pPr algn="ctr"/>
            <a:r>
              <a:rPr lang="en-US" sz="1600" dirty="0" smtClean="0"/>
              <a:t>…</a:t>
            </a:r>
            <a:r>
              <a:rPr lang="en-US" sz="1600" dirty="0"/>
              <a:t>………………</a:t>
            </a:r>
            <a:r>
              <a:rPr lang="en-US" sz="1600" dirty="0" smtClean="0"/>
              <a:t>……</a:t>
            </a:r>
            <a:r>
              <a:rPr lang="en-US" sz="1600" dirty="0"/>
              <a:t>………………</a:t>
            </a:r>
            <a:r>
              <a:rPr lang="en-US" sz="1600" dirty="0" smtClean="0"/>
              <a:t>……</a:t>
            </a:r>
            <a:r>
              <a:rPr lang="en-US" sz="1600" dirty="0"/>
              <a:t>……</a:t>
            </a:r>
            <a:r>
              <a:rPr lang="en-US" sz="1600" dirty="0" smtClean="0"/>
              <a:t>…………</a:t>
            </a:r>
            <a:r>
              <a:rPr lang="en-US" sz="1600" dirty="0"/>
              <a:t>……………………</a:t>
            </a:r>
            <a:r>
              <a:rPr lang="en-US" sz="1600" dirty="0" smtClean="0"/>
              <a:t>…</a:t>
            </a:r>
            <a:r>
              <a:rPr lang="en-US" sz="1600" dirty="0"/>
              <a:t>………………</a:t>
            </a:r>
            <a:r>
              <a:rPr lang="en-US" sz="1600" dirty="0" smtClean="0"/>
              <a:t>……</a:t>
            </a:r>
            <a:r>
              <a:rPr lang="en-US" sz="1600" dirty="0"/>
              <a:t>………………</a:t>
            </a:r>
            <a:r>
              <a:rPr lang="en-US" sz="1600" dirty="0" smtClean="0"/>
              <a:t>……</a:t>
            </a:r>
            <a:r>
              <a:rPr lang="en-US" sz="1600" dirty="0"/>
              <a:t>………………</a:t>
            </a:r>
            <a:r>
              <a:rPr lang="en-US" sz="1600" dirty="0" smtClean="0"/>
              <a:t>……</a:t>
            </a:r>
            <a:r>
              <a:rPr lang="en-US" sz="1600" dirty="0"/>
              <a:t>………………</a:t>
            </a:r>
            <a:r>
              <a:rPr lang="en-US" sz="1600" dirty="0" smtClean="0"/>
              <a:t>…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112053" y="6469994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NAME_____________________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21471" y="60686"/>
            <a:ext cx="2464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600" b="1" u="sng" dirty="0" smtClean="0"/>
              <a:t>DO NOW ACTIVITY</a:t>
            </a:r>
            <a:endParaRPr lang="en-US" sz="1600" b="1" u="sng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6678" y="-32948"/>
            <a:ext cx="4115004" cy="77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4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10-14 at 17.12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92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29582" t="1946" r="44294" b="50000"/>
          <a:stretch/>
        </p:blipFill>
        <p:spPr>
          <a:xfrm>
            <a:off x="4775384" y="2633554"/>
            <a:ext cx="1759352" cy="13786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71654" b="51946"/>
          <a:stretch/>
        </p:blipFill>
        <p:spPr>
          <a:xfrm>
            <a:off x="7186804" y="2609277"/>
            <a:ext cx="1817659" cy="1353379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0" y="1175151"/>
            <a:ext cx="2222500" cy="1030774"/>
          </a:xfrm>
          <a:prstGeom prst="roundRect">
            <a:avLst/>
          </a:prstGeom>
          <a:ln w="5715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 smtClean="0"/>
              <a:t>Extension</a:t>
            </a:r>
            <a:endParaRPr lang="en-US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512" y="174625"/>
            <a:ext cx="7103688" cy="828067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>
            <a:noAutofit/>
          </a:bodyPr>
          <a:lstStyle/>
          <a:p>
            <a:r>
              <a:rPr lang="en-US" sz="60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Types of Movement</a:t>
            </a:r>
            <a:endParaRPr lang="en-US" sz="60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289175" y="1200552"/>
            <a:ext cx="2222500" cy="1005374"/>
          </a:xfrm>
          <a:prstGeom prst="roundRect">
            <a:avLst/>
          </a:prstGeom>
          <a:ln w="5715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 smtClean="0"/>
              <a:t>Flexion</a:t>
            </a:r>
            <a:endParaRPr lang="en-US" b="1" u="sng" dirty="0"/>
          </a:p>
        </p:txBody>
      </p:sp>
      <p:sp>
        <p:nvSpPr>
          <p:cNvPr id="32" name="Rounded Rectangle 31"/>
          <p:cNvSpPr/>
          <p:nvPr/>
        </p:nvSpPr>
        <p:spPr>
          <a:xfrm>
            <a:off x="4591050" y="1200551"/>
            <a:ext cx="2222500" cy="1005375"/>
          </a:xfrm>
          <a:prstGeom prst="roundRect">
            <a:avLst/>
          </a:prstGeom>
          <a:ln w="5715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 smtClean="0"/>
              <a:t>Adduction	</a:t>
            </a:r>
            <a:endParaRPr lang="en-US" b="1" u="sng" dirty="0"/>
          </a:p>
        </p:txBody>
      </p:sp>
      <p:sp>
        <p:nvSpPr>
          <p:cNvPr id="33" name="Rounded Rectangle 32"/>
          <p:cNvSpPr/>
          <p:nvPr/>
        </p:nvSpPr>
        <p:spPr>
          <a:xfrm>
            <a:off x="6921501" y="1183618"/>
            <a:ext cx="2222500" cy="1022308"/>
          </a:xfrm>
          <a:prstGeom prst="roundRect">
            <a:avLst/>
          </a:prstGeom>
          <a:ln w="5715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 smtClean="0"/>
              <a:t>Abduction</a:t>
            </a:r>
            <a:endParaRPr lang="en-US" b="1" u="sng" dirty="0"/>
          </a:p>
        </p:txBody>
      </p:sp>
      <p:sp>
        <p:nvSpPr>
          <p:cNvPr id="34" name="Rounded Rectangle 33"/>
          <p:cNvSpPr/>
          <p:nvPr/>
        </p:nvSpPr>
        <p:spPr>
          <a:xfrm>
            <a:off x="0" y="4032802"/>
            <a:ext cx="2222500" cy="1047507"/>
          </a:xfrm>
          <a:prstGeom prst="roundRect">
            <a:avLst/>
          </a:prstGeom>
          <a:ln w="5715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/>
              <a:t>R</a:t>
            </a:r>
            <a:r>
              <a:rPr lang="en-US" b="1" u="sng" dirty="0" smtClean="0"/>
              <a:t>otation</a:t>
            </a:r>
            <a:endParaRPr lang="en-US" b="1" u="sng" dirty="0"/>
          </a:p>
        </p:txBody>
      </p:sp>
      <p:sp>
        <p:nvSpPr>
          <p:cNvPr id="35" name="Rounded Rectangle 34"/>
          <p:cNvSpPr/>
          <p:nvPr/>
        </p:nvSpPr>
        <p:spPr>
          <a:xfrm>
            <a:off x="2289175" y="4058202"/>
            <a:ext cx="2222500" cy="1022107"/>
          </a:xfrm>
          <a:prstGeom prst="roundRect">
            <a:avLst/>
          </a:prstGeom>
          <a:ln w="5715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 smtClean="0"/>
              <a:t>Circumduction</a:t>
            </a:r>
            <a:endParaRPr lang="en-US" b="1" u="sng" dirty="0"/>
          </a:p>
        </p:txBody>
      </p:sp>
      <p:sp>
        <p:nvSpPr>
          <p:cNvPr id="36" name="Rounded Rectangle 35"/>
          <p:cNvSpPr/>
          <p:nvPr/>
        </p:nvSpPr>
        <p:spPr>
          <a:xfrm>
            <a:off x="4591050" y="4058202"/>
            <a:ext cx="2222500" cy="1022107"/>
          </a:xfrm>
          <a:prstGeom prst="roundRect">
            <a:avLst/>
          </a:prstGeom>
          <a:ln w="5715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u="sng" dirty="0" smtClean="0"/>
              <a:t>P</a:t>
            </a:r>
            <a:r>
              <a:rPr lang="en-US" b="1" u="sng" dirty="0" smtClean="0"/>
              <a:t>lantar-Flexion</a:t>
            </a:r>
            <a:endParaRPr lang="en-US" b="1" u="sng" dirty="0"/>
          </a:p>
        </p:txBody>
      </p:sp>
      <p:sp>
        <p:nvSpPr>
          <p:cNvPr id="37" name="Rounded Rectangle 36"/>
          <p:cNvSpPr/>
          <p:nvPr/>
        </p:nvSpPr>
        <p:spPr>
          <a:xfrm>
            <a:off x="6921501" y="4041270"/>
            <a:ext cx="2222500" cy="1039040"/>
          </a:xfrm>
          <a:prstGeom prst="roundRect">
            <a:avLst/>
          </a:prstGeom>
          <a:ln w="5715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 err="1" smtClean="0"/>
              <a:t>Dorsi</a:t>
            </a:r>
            <a:r>
              <a:rPr lang="en-US" b="1" u="sng" dirty="0" smtClean="0"/>
              <a:t>-flexion</a:t>
            </a:r>
            <a:endParaRPr lang="en-US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2656678" y="2239945"/>
            <a:ext cx="1499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Closing a joint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04249" y="2264222"/>
            <a:ext cx="1621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Opening a joint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625752" y="2205926"/>
            <a:ext cx="20381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Moving towards the center line 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7292464" y="2213017"/>
            <a:ext cx="156568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Moving away the center line 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9542" y="5141865"/>
            <a:ext cx="2192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Clockwise or anticlockwise movement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322838" y="5080309"/>
            <a:ext cx="20644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Movement of a circular motion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856772" y="5107476"/>
            <a:ext cx="1801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Extension of the ankle</a:t>
            </a:r>
            <a:endParaRPr lang="en-US" sz="1400" dirty="0"/>
          </a:p>
          <a:p>
            <a:pPr algn="ctr"/>
            <a:r>
              <a:rPr lang="en-US" sz="1400" b="1" dirty="0" smtClean="0"/>
              <a:t>P = pointing 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164237" y="5135253"/>
            <a:ext cx="18172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Flexion of the ankle 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0890" b="57885"/>
          <a:stretch/>
        </p:blipFill>
        <p:spPr>
          <a:xfrm>
            <a:off x="251186" y="2633554"/>
            <a:ext cx="1615375" cy="10429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r="51089" b="57885"/>
          <a:stretch/>
        </p:blipFill>
        <p:spPr>
          <a:xfrm>
            <a:off x="2546957" y="2609277"/>
            <a:ext cx="1608824" cy="10429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6678" y="5739629"/>
            <a:ext cx="1499103" cy="11084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4704" r="22113" b="70602"/>
          <a:stretch/>
        </p:blipFill>
        <p:spPr>
          <a:xfrm>
            <a:off x="580519" y="5665085"/>
            <a:ext cx="1286042" cy="11648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t="34747" r="49641" b="4984"/>
          <a:stretch/>
        </p:blipFill>
        <p:spPr>
          <a:xfrm>
            <a:off x="7153083" y="5553042"/>
            <a:ext cx="1851380" cy="127690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/>
          <a:srcRect l="49641" t="39731"/>
          <a:stretch/>
        </p:blipFill>
        <p:spPr>
          <a:xfrm>
            <a:off x="4856772" y="5721611"/>
            <a:ext cx="1647644" cy="113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25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8" grpId="0"/>
      <p:bldP spid="25" grpId="0"/>
      <p:bldP spid="26" grpId="0"/>
      <p:bldP spid="40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10-14 at 17.12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30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8267"/>
          <a:stretch/>
        </p:blipFill>
        <p:spPr>
          <a:xfrm>
            <a:off x="0" y="0"/>
            <a:ext cx="2046529" cy="1960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9738" y="164587"/>
            <a:ext cx="6629618" cy="1325563"/>
          </a:xfrm>
          <a:solidFill>
            <a:srgbClr val="FDEADA"/>
          </a:solidFill>
          <a:ln>
            <a:solidFill>
              <a:srgbClr val="F79646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Each joint type allows for different movements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7948786"/>
              </p:ext>
            </p:extLst>
          </p:nvPr>
        </p:nvGraphicFramePr>
        <p:xfrm>
          <a:off x="211650" y="1622987"/>
          <a:ext cx="8677704" cy="4957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62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62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62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462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4628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4628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9914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Example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Flexion and Extension</a:t>
                      </a:r>
                      <a:endParaRPr lang="en-US" dirty="0"/>
                    </a:p>
                  </a:txBody>
                  <a:tcPr marL="68580" marR="6858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Adduction</a:t>
                      </a:r>
                      <a:r>
                        <a:rPr lang="en-US" baseline="0" dirty="0" smtClean="0"/>
                        <a:t> and Abduction </a:t>
                      </a:r>
                      <a:endParaRPr lang="en-US" dirty="0"/>
                    </a:p>
                  </a:txBody>
                  <a:tcPr marL="68580" marR="6858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Rotation</a:t>
                      </a:r>
                      <a:endParaRPr lang="en-US" dirty="0"/>
                    </a:p>
                  </a:txBody>
                  <a:tcPr marL="68580" marR="6858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Circumduction</a:t>
                      </a:r>
                      <a:endParaRPr lang="en-US" sz="1600" dirty="0"/>
                    </a:p>
                  </a:txBody>
                  <a:tcPr marL="68580" marR="6858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9143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Ball and Socket </a:t>
                      </a:r>
                      <a:endParaRPr lang="en-US" sz="2400" b="1" dirty="0"/>
                    </a:p>
                  </a:txBody>
                  <a:tcPr marL="68580" marR="6858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9143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Hinge </a:t>
                      </a:r>
                      <a:endParaRPr lang="en-US" sz="2400" b="1" dirty="0"/>
                    </a:p>
                  </a:txBody>
                  <a:tcPr marL="68580" marR="6858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9143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Condyloid</a:t>
                      </a:r>
                      <a:endParaRPr lang="en-US" sz="2400" b="1" dirty="0"/>
                    </a:p>
                  </a:txBody>
                  <a:tcPr marL="68580" marR="6858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9143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Pivot</a:t>
                      </a:r>
                      <a:endParaRPr lang="en-US" sz="2400" b="1" dirty="0"/>
                    </a:p>
                  </a:txBody>
                  <a:tcPr marL="68580" marR="6858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99175" y="2716198"/>
            <a:ext cx="1437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Hip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Shoulder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99175" y="3643845"/>
            <a:ext cx="1236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Knee,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ankle,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elbow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44212" y="487031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W</a:t>
            </a:r>
            <a:r>
              <a:rPr lang="en-US" dirty="0" smtClean="0"/>
              <a:t>rist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96306" y="5656822"/>
            <a:ext cx="1345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Neck (atlas and axis)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84032" y="2623092"/>
            <a:ext cx="471203" cy="8222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42852" y="5909788"/>
            <a:ext cx="761499" cy="5777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6680" y="3675191"/>
            <a:ext cx="471203" cy="8222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3453" y="4627814"/>
            <a:ext cx="471203" cy="8222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3201" y="5938700"/>
            <a:ext cx="761499" cy="5777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7897" y="5868135"/>
            <a:ext cx="761499" cy="5777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2886" y="3857043"/>
            <a:ext cx="761499" cy="5777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3865" y="3868313"/>
            <a:ext cx="761499" cy="5777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46199" y="4814565"/>
            <a:ext cx="761499" cy="5777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4214" y="3914866"/>
            <a:ext cx="761499" cy="5777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8446" y="2652004"/>
            <a:ext cx="471203" cy="8222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8589" y="2716198"/>
            <a:ext cx="471203" cy="8222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63486" y="2663275"/>
            <a:ext cx="471203" cy="8222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0573" y="4639084"/>
            <a:ext cx="471203" cy="8222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07552" y="4603802"/>
            <a:ext cx="471203" cy="8222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6622" y="5715195"/>
            <a:ext cx="471203" cy="82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63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10-14 at 17.12.44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66038" l="27613" r="96100">
                        <a14:foregroundMark x1="84711" y1="38784" x2="84711" y2="38784"/>
                        <a14:foregroundMark x1="39314" y1="10273" x2="39314" y2="10273"/>
                        <a14:foregroundMark x1="38378" y1="4612" x2="45086" y2="18868"/>
                        <a14:foregroundMark x1="34321" y1="18239" x2="51326" y2="24319"/>
                        <a14:foregroundMark x1="30577" y1="44864" x2="70983" y2="63522"/>
                        <a14:foregroundMark x1="68799" y1="45912" x2="36661" y2="45912"/>
                        <a14:foregroundMark x1="28705" y1="55765" x2="53198" y2="57652"/>
                        <a14:foregroundMark x1="58970" y1="62683" x2="53822" y2="63732"/>
                        <a14:foregroundMark x1="96100" y1="38994" x2="96100" y2="38994"/>
                        <a14:backgroundMark x1="41810" y1="62264" x2="49610" y2="63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47" t="1771" r="25422" b="33297"/>
          <a:stretch/>
        </p:blipFill>
        <p:spPr>
          <a:xfrm>
            <a:off x="2592069" y="173951"/>
            <a:ext cx="4227334" cy="4418343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2017986" y="2156987"/>
            <a:ext cx="869822" cy="60882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2278933" y="4275029"/>
            <a:ext cx="608875" cy="45642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466715" y="4364081"/>
            <a:ext cx="1" cy="45642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671896" y="4294501"/>
            <a:ext cx="547624" cy="52600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671896" y="2035221"/>
            <a:ext cx="547624" cy="7152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399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10-14 at 17.12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203"/>
            <a:ext cx="9144000" cy="680450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1361" y="1061098"/>
            <a:ext cx="2435500" cy="175690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0" y="4901250"/>
            <a:ext cx="2435500" cy="200045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Rounded Rectangle 4"/>
          <p:cNvSpPr/>
          <p:nvPr/>
        </p:nvSpPr>
        <p:spPr>
          <a:xfrm>
            <a:off x="3266361" y="5496837"/>
            <a:ext cx="2718011" cy="13611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425989" y="5496837"/>
            <a:ext cx="2718011" cy="13611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628041" y="900388"/>
            <a:ext cx="2515959" cy="13611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31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10-14 at 17.12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5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10-14 at 17.12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4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45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2829" y="1255594"/>
            <a:ext cx="88301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Identify one sport and explain how each classification (flat, long, short and irregular) of bone aids (helps) performance.  (8 marks)</a:t>
            </a:r>
          </a:p>
        </p:txBody>
      </p:sp>
      <p:sp>
        <p:nvSpPr>
          <p:cNvPr id="4" name="Rectangle 3"/>
          <p:cNvSpPr/>
          <p:nvPr/>
        </p:nvSpPr>
        <p:spPr>
          <a:xfrm>
            <a:off x="122829" y="245660"/>
            <a:ext cx="88301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Identify one sport and explain how each classification (flat, long, short and irregular) of bone aids (helps) performance.  (8 marks)</a:t>
            </a:r>
          </a:p>
        </p:txBody>
      </p:sp>
      <p:sp>
        <p:nvSpPr>
          <p:cNvPr id="6" name="Rectangle 5"/>
          <p:cNvSpPr/>
          <p:nvPr/>
        </p:nvSpPr>
        <p:spPr>
          <a:xfrm rot="10800000" flipV="1">
            <a:off x="122829" y="3589535"/>
            <a:ext cx="90211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Identify one sport and explain how each classification (flat, long, short and irregular) of bone aids (helps) performance.  (8 marks)</a:t>
            </a:r>
          </a:p>
        </p:txBody>
      </p:sp>
      <p:sp>
        <p:nvSpPr>
          <p:cNvPr id="7" name="Rectangle 6"/>
          <p:cNvSpPr/>
          <p:nvPr/>
        </p:nvSpPr>
        <p:spPr>
          <a:xfrm>
            <a:off x="122829" y="2374710"/>
            <a:ext cx="88301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Identify one sport and explain how each classification (flat, long, short and irregular) of bone aids (helps) performance.  (8 marks</a:t>
            </a:r>
            <a:r>
              <a:rPr lang="en-GB" sz="2400" dirty="0" smtClean="0"/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2828" y="5213445"/>
            <a:ext cx="88301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Identify one sport and explain how each classification (flat, long, short and irregular) of </a:t>
            </a:r>
            <a:r>
              <a:rPr lang="en-GB" sz="2400" dirty="0" smtClean="0"/>
              <a:t>bone aids (helps) performance. (8 marks)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0009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425" y="849690"/>
            <a:ext cx="8817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NAME: ………………………………………………….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012712" y="1976357"/>
            <a:ext cx="5213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SCHOOL: ____________________________________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6425" y="3926365"/>
            <a:ext cx="8255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4"/>
                </a:solidFill>
                <a:ea typeface="Calibri"/>
                <a:cs typeface="Calibri"/>
              </a:rPr>
              <a:t>1.1 The structure and functions of the  skeletal system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2948" y="4449585"/>
            <a:ext cx="57763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REVISION BOOKLET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4309" y="2748419"/>
            <a:ext cx="5301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TEACHER: ____________________________________ 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39171" y="191346"/>
            <a:ext cx="8854785" cy="6418774"/>
          </a:xfrm>
          <a:prstGeom prst="roundRect">
            <a:avLst/>
          </a:prstGeom>
          <a:noFill/>
          <a:ln w="7620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712" y="5372915"/>
            <a:ext cx="5100930" cy="11169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09618" y="3403145"/>
            <a:ext cx="1395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chemeClr val="accent4">
                    <a:lumMod val="75000"/>
                  </a:schemeClr>
                </a:solidFill>
              </a:rPr>
              <a:t>GCSE PE</a:t>
            </a:r>
            <a:endParaRPr lang="en-US" sz="28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48840" r="15542"/>
          <a:stretch/>
        </p:blipFill>
        <p:spPr>
          <a:xfrm>
            <a:off x="7703184" y="1516407"/>
            <a:ext cx="878275" cy="24658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3716" r="50914"/>
          <a:stretch/>
        </p:blipFill>
        <p:spPr>
          <a:xfrm>
            <a:off x="469703" y="1516407"/>
            <a:ext cx="852425" cy="240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73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10-14 at 17.12.5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7"/>
          <a:stretch/>
        </p:blipFill>
        <p:spPr>
          <a:xfrm>
            <a:off x="1154992" y="2325697"/>
            <a:ext cx="7989007" cy="45359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39878" y="232815"/>
            <a:ext cx="33778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DO NOW ACTIVITY </a:t>
            </a:r>
            <a:endParaRPr lang="en-US" sz="32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34911" y="817591"/>
            <a:ext cx="8332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Without looking in your book create a question on ANYTHING you have learned this half term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*YOU WANT TO MAKE IT AS HARD AS POSSIBLE </a:t>
            </a:r>
            <a:r>
              <a:rPr lang="en-US" sz="2400" b="1" dirty="0" smtClean="0">
                <a:solidFill>
                  <a:srgbClr val="FF0000"/>
                </a:solidFill>
              </a:rPr>
              <a:t>BUT</a:t>
            </a:r>
            <a:r>
              <a:rPr lang="en-US" sz="2400" dirty="0" smtClean="0">
                <a:solidFill>
                  <a:srgbClr val="FF0000"/>
                </a:solidFill>
              </a:rPr>
              <a:t> YOU </a:t>
            </a:r>
            <a:r>
              <a:rPr lang="en-US" sz="2400" u="sng" dirty="0" smtClean="0">
                <a:solidFill>
                  <a:srgbClr val="FF0000"/>
                </a:solidFill>
              </a:rPr>
              <a:t>MUST KNOW THE ANSWER </a:t>
            </a:r>
            <a:endParaRPr lang="en-US" sz="24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013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10-14 at 17.11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9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22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10-14 at 17.11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774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94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10-14 at 17.12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10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10-14 at 17.12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10-14 at 17.12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52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10-14 at 17.12.44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66038" l="27613" r="96100">
                        <a14:foregroundMark x1="84711" y1="38784" x2="84711" y2="38784"/>
                        <a14:foregroundMark x1="39314" y1="10273" x2="39314" y2="10273"/>
                        <a14:foregroundMark x1="38378" y1="4612" x2="45086" y2="18868"/>
                        <a14:foregroundMark x1="34321" y1="18239" x2="51326" y2="24319"/>
                        <a14:foregroundMark x1="30577" y1="44864" x2="70983" y2="63522"/>
                        <a14:foregroundMark x1="68799" y1="45912" x2="36661" y2="45912"/>
                        <a14:foregroundMark x1="28705" y1="55765" x2="53198" y2="57652"/>
                        <a14:foregroundMark x1="58970" y1="62683" x2="53822" y2="63732"/>
                        <a14:foregroundMark x1="96100" y1="38994" x2="96100" y2="38994"/>
                        <a14:backgroundMark x1="41810" y1="62264" x2="49610" y2="63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47" t="1771" r="25422" b="33297"/>
          <a:stretch/>
        </p:blipFill>
        <p:spPr>
          <a:xfrm>
            <a:off x="2592069" y="173951"/>
            <a:ext cx="4227334" cy="4418343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2017986" y="2156987"/>
            <a:ext cx="869822" cy="60882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2278933" y="4275029"/>
            <a:ext cx="608875" cy="45642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466715" y="4364081"/>
            <a:ext cx="1" cy="45642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671896" y="4294501"/>
            <a:ext cx="547624" cy="52600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671896" y="2035221"/>
            <a:ext cx="547624" cy="7152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840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10-14 at 17.12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2" y="0"/>
            <a:ext cx="9167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40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425" y="849690"/>
            <a:ext cx="8817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NAME: ………………………………………………….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012712" y="1976357"/>
            <a:ext cx="5213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SCHOOL: ____________________________________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6425" y="3926365"/>
            <a:ext cx="8255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4"/>
                </a:solidFill>
                <a:ea typeface="Calibri"/>
                <a:cs typeface="Calibri"/>
              </a:rPr>
              <a:t>1.1 The structure and functions of the  skeletal system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2948" y="4449585"/>
            <a:ext cx="57763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REVISION BOOKLET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4309" y="2748419"/>
            <a:ext cx="5301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TEACHER: ____________________________________ 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39171" y="191346"/>
            <a:ext cx="8854785" cy="6418774"/>
          </a:xfrm>
          <a:prstGeom prst="roundRect">
            <a:avLst/>
          </a:prstGeom>
          <a:noFill/>
          <a:ln w="7620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712" y="5372915"/>
            <a:ext cx="5100930" cy="11169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09618" y="3403145"/>
            <a:ext cx="1395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chemeClr val="accent4">
                    <a:lumMod val="75000"/>
                  </a:schemeClr>
                </a:solidFill>
              </a:rPr>
              <a:t>GCSE PE</a:t>
            </a:r>
            <a:endParaRPr lang="en-US" sz="28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48840" r="15542"/>
          <a:stretch/>
        </p:blipFill>
        <p:spPr>
          <a:xfrm>
            <a:off x="7703184" y="1516407"/>
            <a:ext cx="878275" cy="24658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3716" r="50914"/>
          <a:stretch/>
        </p:blipFill>
        <p:spPr>
          <a:xfrm>
            <a:off x="469703" y="1516407"/>
            <a:ext cx="852425" cy="240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59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26" y="50889"/>
            <a:ext cx="5033142" cy="8458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12" r="96942"/>
                    </a14:imgEffect>
                  </a14:imgLayer>
                </a14:imgProps>
              </a:ext>
            </a:extLst>
          </a:blip>
          <a:srcRect/>
          <a:stretch/>
        </p:blipFill>
        <p:spPr>
          <a:xfrm flipH="1">
            <a:off x="17486" y="175255"/>
            <a:ext cx="1066374" cy="1300560"/>
          </a:xfrm>
          <a:prstGeom prst="rect">
            <a:avLst/>
          </a:prstGeom>
        </p:spPr>
      </p:pic>
      <p:pic>
        <p:nvPicPr>
          <p:cNvPr id="4" name="Picture 2" descr="Blank Appendicular Skeleton Mri Of Enthesitis Of The Appendicular Skeleton I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98"/>
          <a:stretch/>
        </p:blipFill>
        <p:spPr bwMode="auto">
          <a:xfrm>
            <a:off x="2290143" y="1193889"/>
            <a:ext cx="4443166" cy="566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04391" y="4523258"/>
            <a:ext cx="1591963" cy="138290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482809" y="4901600"/>
            <a:ext cx="84670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Flat Bone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2809" y="5227757"/>
            <a:ext cx="11938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Irregular Bone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662" y="5566960"/>
            <a:ext cx="96853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Short Bone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2809" y="4588489"/>
            <a:ext cx="92365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Long Bone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1831" y="4614582"/>
            <a:ext cx="247929" cy="23483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218692" y="4924576"/>
            <a:ext cx="247929" cy="234833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8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8691" y="5263780"/>
            <a:ext cx="247929" cy="234833"/>
          </a:xfrm>
          <a:prstGeom prst="rect">
            <a:avLst/>
          </a:prstGeom>
          <a:solidFill>
            <a:srgbClr val="3366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3366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1740" y="5589937"/>
            <a:ext cx="247929" cy="2348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6" name="Straight Arrow Connector 15"/>
          <p:cNvCxnSpPr>
            <a:endCxn id="39" idx="3"/>
          </p:cNvCxnSpPr>
          <p:nvPr/>
        </p:nvCxnSpPr>
        <p:spPr>
          <a:xfrm flipH="1">
            <a:off x="4866164" y="4619434"/>
            <a:ext cx="480792" cy="6775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21142" y="1244983"/>
            <a:ext cx="1750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8000"/>
                </a:solidFill>
              </a:rPr>
              <a:t>Cranium </a:t>
            </a:r>
            <a:endParaRPr lang="en-GB" sz="2400" b="1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01578" y="1475815"/>
            <a:ext cx="1142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8000"/>
                </a:solidFill>
              </a:rPr>
              <a:t>Clavicle</a:t>
            </a:r>
            <a:endParaRPr lang="en-GB" sz="2400" b="1" dirty="0">
              <a:solidFill>
                <a:srgbClr val="008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92167" y="1014150"/>
            <a:ext cx="1204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8000"/>
                </a:solidFill>
              </a:rPr>
              <a:t>Scapula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4352" y="2951108"/>
            <a:ext cx="167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3366FF"/>
                </a:solidFill>
              </a:rPr>
              <a:t>Vertebra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342218" y="50889"/>
            <a:ext cx="2881288" cy="3495770"/>
            <a:chOff x="6342218" y="50889"/>
            <a:chExt cx="2881288" cy="3495770"/>
          </a:xfrm>
        </p:grpSpPr>
        <p:pic>
          <p:nvPicPr>
            <p:cNvPr id="14" name="Picture 13"/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39" t="36671" r="57946" b="17844"/>
            <a:stretch/>
          </p:blipFill>
          <p:spPr bwMode="auto">
            <a:xfrm>
              <a:off x="6342218" y="50889"/>
              <a:ext cx="1287775" cy="306430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7629993" y="720231"/>
              <a:ext cx="15140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3366FF"/>
                  </a:solidFill>
                </a:rPr>
                <a:t>Cervical – (7) </a:t>
              </a:r>
              <a:endParaRPr lang="en-US" b="1" dirty="0">
                <a:solidFill>
                  <a:srgbClr val="3366FF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29993" y="1340249"/>
              <a:ext cx="1593513" cy="366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3366FF"/>
                  </a:solidFill>
                </a:rPr>
                <a:t>Thoracic– (12) </a:t>
              </a:r>
              <a:endParaRPr lang="en-US" b="1" dirty="0">
                <a:solidFill>
                  <a:srgbClr val="3366FF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29993" y="2127655"/>
              <a:ext cx="1526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3366FF"/>
                  </a:solidFill>
                </a:rPr>
                <a:t>Lumbar– (5) </a:t>
              </a:r>
              <a:endParaRPr lang="en-US" b="1" dirty="0">
                <a:solidFill>
                  <a:srgbClr val="3366FF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664960" y="2586774"/>
              <a:ext cx="1526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3366FF"/>
                  </a:solidFill>
                </a:rPr>
                <a:t>Sacral– (5) </a:t>
              </a:r>
              <a:endParaRPr lang="en-US" b="1" dirty="0">
                <a:solidFill>
                  <a:srgbClr val="3366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664959" y="2900328"/>
              <a:ext cx="1526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3366FF"/>
                  </a:solidFill>
                </a:rPr>
                <a:t>Coccygea</a:t>
              </a:r>
              <a:r>
                <a:rPr lang="en-US" b="1" dirty="0" smtClean="0">
                  <a:solidFill>
                    <a:srgbClr val="3366FF"/>
                  </a:solidFill>
                </a:rPr>
                <a:t> /</a:t>
              </a:r>
              <a:r>
                <a:rPr lang="en-US" b="1" dirty="0" err="1" smtClean="0">
                  <a:solidFill>
                    <a:srgbClr val="3366FF"/>
                  </a:solidFill>
                </a:rPr>
                <a:t>Coccyxl</a:t>
              </a:r>
              <a:r>
                <a:rPr lang="en-US" b="1" dirty="0" smtClean="0">
                  <a:solidFill>
                    <a:srgbClr val="3366FF"/>
                  </a:solidFill>
                </a:rPr>
                <a:t>– (4) </a:t>
              </a:r>
              <a:endParaRPr lang="en-US" b="1" dirty="0">
                <a:solidFill>
                  <a:srgbClr val="3366FF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61340" y="77679"/>
              <a:ext cx="15758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3366FF"/>
                  </a:solidFill>
                </a:rPr>
                <a:t>Atlas and axis</a:t>
              </a:r>
              <a:endParaRPr lang="en-US" b="1" i="1" dirty="0">
                <a:solidFill>
                  <a:srgbClr val="3366FF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214295" y="3660003"/>
            <a:ext cx="1460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/>
              <a:t>Humerus</a:t>
            </a:r>
            <a:endParaRPr lang="en-GB" sz="2400" b="1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7261340" y="4670767"/>
            <a:ext cx="1750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Radius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393576" y="4203531"/>
            <a:ext cx="1057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Ulna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76186" y="6427366"/>
            <a:ext cx="1750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Phalanges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4391" y="3924511"/>
            <a:ext cx="1772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</a:t>
            </a:r>
            <a:r>
              <a:rPr lang="en-US" sz="2400" b="1" dirty="0" smtClean="0"/>
              <a:t>etacarpals</a:t>
            </a:r>
            <a:endParaRPr lang="en-US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86971" y="3458940"/>
            <a:ext cx="1124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</a:rPr>
              <a:t>arpals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00585" y="6101315"/>
            <a:ext cx="1689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metatarsals</a:t>
            </a:r>
            <a:endParaRPr lang="en-US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471251" y="5729445"/>
            <a:ext cx="1025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tarsals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91749" y="6332911"/>
            <a:ext cx="805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Tibia</a:t>
            </a:r>
            <a:endParaRPr lang="en-US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860360" y="5622734"/>
            <a:ext cx="959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Fibula</a:t>
            </a:r>
            <a:endParaRPr lang="en-US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020973" y="3551273"/>
            <a:ext cx="922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Pelvis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0523" y="2596761"/>
            <a:ext cx="721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Ribs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60360" y="5066174"/>
            <a:ext cx="1005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Femur</a:t>
            </a:r>
            <a:endParaRPr lang="en-US" sz="2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370523" y="1842401"/>
            <a:ext cx="1281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Sternum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73877" y="6246273"/>
            <a:ext cx="106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Patella</a:t>
            </a:r>
            <a:endParaRPr lang="en-US" sz="2400" b="1" dirty="0">
              <a:solidFill>
                <a:srgbClr val="008000"/>
              </a:solidFill>
            </a:endParaRPr>
          </a:p>
        </p:txBody>
      </p:sp>
      <p:cxnSp>
        <p:nvCxnSpPr>
          <p:cNvPr id="43" name="Straight Arrow Connector 42"/>
          <p:cNvCxnSpPr>
            <a:endCxn id="36" idx="3"/>
          </p:cNvCxnSpPr>
          <p:nvPr/>
        </p:nvCxnSpPr>
        <p:spPr>
          <a:xfrm flipH="1">
            <a:off x="4819727" y="5589937"/>
            <a:ext cx="678723" cy="2636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35" idx="3"/>
          </p:cNvCxnSpPr>
          <p:nvPr/>
        </p:nvCxnSpPr>
        <p:spPr>
          <a:xfrm flipH="1">
            <a:off x="4697078" y="6043427"/>
            <a:ext cx="649878" cy="5203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34" idx="1"/>
          </p:cNvCxnSpPr>
          <p:nvPr/>
        </p:nvCxnSpPr>
        <p:spPr>
          <a:xfrm flipV="1">
            <a:off x="5931695" y="5960278"/>
            <a:ext cx="539556" cy="5800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33" idx="1"/>
          </p:cNvCxnSpPr>
          <p:nvPr/>
        </p:nvCxnSpPr>
        <p:spPr>
          <a:xfrm flipV="1">
            <a:off x="6055068" y="6332148"/>
            <a:ext cx="745517" cy="264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6249381" y="6692754"/>
            <a:ext cx="1247662" cy="431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141101" y="5267780"/>
            <a:ext cx="1750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Phalanges</a:t>
            </a:r>
          </a:p>
        </p:txBody>
      </p:sp>
      <p:cxnSp>
        <p:nvCxnSpPr>
          <p:cNvPr id="55" name="Straight Arrow Connector 54"/>
          <p:cNvCxnSpPr>
            <a:endCxn id="53" idx="1"/>
          </p:cNvCxnSpPr>
          <p:nvPr/>
        </p:nvCxnSpPr>
        <p:spPr>
          <a:xfrm>
            <a:off x="6471251" y="4670767"/>
            <a:ext cx="669850" cy="8278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29" idx="1"/>
          </p:cNvCxnSpPr>
          <p:nvPr/>
        </p:nvCxnSpPr>
        <p:spPr>
          <a:xfrm>
            <a:off x="6422125" y="3823105"/>
            <a:ext cx="971451" cy="6112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28" idx="1"/>
          </p:cNvCxnSpPr>
          <p:nvPr/>
        </p:nvCxnSpPr>
        <p:spPr>
          <a:xfrm>
            <a:off x="6471251" y="4012938"/>
            <a:ext cx="790089" cy="8886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4511430" y="3424054"/>
            <a:ext cx="835526" cy="2450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1412197" y="3215780"/>
            <a:ext cx="186844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6365101" y="2769844"/>
            <a:ext cx="896239" cy="10532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3538812" y="1842401"/>
            <a:ext cx="262766" cy="2852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 flipV="1">
            <a:off x="5075243" y="1478748"/>
            <a:ext cx="299811" cy="9393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 flipV="1">
            <a:off x="2122045" y="1340249"/>
            <a:ext cx="985829" cy="1355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endCxn id="40" idx="3"/>
          </p:cNvCxnSpPr>
          <p:nvPr/>
        </p:nvCxnSpPr>
        <p:spPr>
          <a:xfrm flipH="1" flipV="1">
            <a:off x="1652394" y="2073234"/>
            <a:ext cx="1593045" cy="3087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 flipV="1">
            <a:off x="1173907" y="2815188"/>
            <a:ext cx="1807210" cy="938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endCxn id="32" idx="3"/>
          </p:cNvCxnSpPr>
          <p:nvPr/>
        </p:nvCxnSpPr>
        <p:spPr>
          <a:xfrm flipH="1" flipV="1">
            <a:off x="1311347" y="3689773"/>
            <a:ext cx="1237860" cy="5440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endCxn id="31" idx="3"/>
          </p:cNvCxnSpPr>
          <p:nvPr/>
        </p:nvCxnSpPr>
        <p:spPr>
          <a:xfrm flipH="1" flipV="1">
            <a:off x="1877232" y="4155344"/>
            <a:ext cx="694336" cy="2308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41" idx="3"/>
          </p:cNvCxnSpPr>
          <p:nvPr/>
        </p:nvCxnSpPr>
        <p:spPr>
          <a:xfrm flipH="1">
            <a:off x="1939042" y="5227757"/>
            <a:ext cx="1042075" cy="12493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904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7" grpId="0"/>
      <p:bldP spid="18" grpId="0"/>
      <p:bldP spid="19" grpId="0"/>
      <p:bldP spid="20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5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487" y="0"/>
            <a:ext cx="2264889" cy="818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289" y="0"/>
            <a:ext cx="2361916" cy="853946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70707" y="818866"/>
          <a:ext cx="8840065" cy="3392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161">
                  <a:extLst>
                    <a:ext uri="{9D8B030D-6E8A-4147-A177-3AD203B41FA5}">
                      <a16:colId xmlns="" xmlns:a16="http://schemas.microsoft.com/office/drawing/2014/main" val="1037474713"/>
                    </a:ext>
                  </a:extLst>
                </a:gridCol>
                <a:gridCol w="2336166">
                  <a:extLst>
                    <a:ext uri="{9D8B030D-6E8A-4147-A177-3AD203B41FA5}">
                      <a16:colId xmlns="" xmlns:a16="http://schemas.microsoft.com/office/drawing/2014/main" val="2878886615"/>
                    </a:ext>
                  </a:extLst>
                </a:gridCol>
                <a:gridCol w="1935246">
                  <a:extLst>
                    <a:ext uri="{9D8B030D-6E8A-4147-A177-3AD203B41FA5}">
                      <a16:colId xmlns="" xmlns:a16="http://schemas.microsoft.com/office/drawing/2014/main" val="604823483"/>
                    </a:ext>
                  </a:extLst>
                </a:gridCol>
                <a:gridCol w="1935246">
                  <a:extLst>
                    <a:ext uri="{9D8B030D-6E8A-4147-A177-3AD203B41FA5}">
                      <a16:colId xmlns="" xmlns:a16="http://schemas.microsoft.com/office/drawing/2014/main" val="854342083"/>
                    </a:ext>
                  </a:extLst>
                </a:gridCol>
                <a:gridCol w="1935246">
                  <a:extLst>
                    <a:ext uri="{9D8B030D-6E8A-4147-A177-3AD203B41FA5}">
                      <a16:colId xmlns="" xmlns:a16="http://schemas.microsoft.com/office/drawing/2014/main" val="2365172606"/>
                    </a:ext>
                  </a:extLst>
                </a:gridCol>
              </a:tblGrid>
              <a:tr h="451211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ysClr val="windowText" lastClr="000000"/>
                          </a:solidFill>
                        </a:rPr>
                        <a:t>Classification</a:t>
                      </a:r>
                      <a:endParaRPr lang="en-GB" sz="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ysClr val="windowText" lastClr="000000"/>
                          </a:solidFill>
                        </a:rPr>
                        <a:t>LONG</a:t>
                      </a:r>
                      <a:endParaRPr lang="en-GB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ysClr val="windowText" lastClr="000000"/>
                          </a:solidFill>
                        </a:rPr>
                        <a:t>SHORT</a:t>
                      </a:r>
                      <a:endParaRPr lang="en-GB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ysClr val="windowText" lastClr="000000"/>
                          </a:solidFill>
                        </a:rPr>
                        <a:t>IRREGULAR</a:t>
                      </a:r>
                      <a:endParaRPr lang="en-GB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ysClr val="windowText" lastClr="000000"/>
                          </a:solidFill>
                        </a:rPr>
                        <a:t>FLAT</a:t>
                      </a:r>
                      <a:endParaRPr lang="en-GB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0876403"/>
                  </a:ext>
                </a:extLst>
              </a:tr>
              <a:tr h="505422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Job</a:t>
                      </a:r>
                      <a:endParaRPr lang="en-GB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7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7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7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7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8833267"/>
                  </a:ext>
                </a:extLst>
              </a:tr>
              <a:tr h="243581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Bones </a:t>
                      </a:r>
                      <a:endParaRPr lang="en-GB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7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7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7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7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415043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045456" y="2574168"/>
            <a:ext cx="1750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b="1" dirty="0" smtClean="0">
                <a:solidFill>
                  <a:srgbClr val="008000"/>
                </a:solidFill>
              </a:rPr>
              <a:t>Cranium 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8023" y="2171221"/>
            <a:ext cx="1750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b="1" dirty="0" smtClean="0">
                <a:solidFill>
                  <a:srgbClr val="008000"/>
                </a:solidFill>
              </a:rPr>
              <a:t>Clavicle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8023" y="1801889"/>
            <a:ext cx="1750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b="1" dirty="0" smtClean="0">
                <a:solidFill>
                  <a:srgbClr val="008000"/>
                </a:solidFill>
              </a:rPr>
              <a:t>Scapula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10078" y="380145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8000"/>
                </a:solidFill>
              </a:rPr>
              <a:t>Ribs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93649" y="2955725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8000"/>
                </a:solidFill>
              </a:rPr>
              <a:t>Sternum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22016" y="3424506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8000"/>
                </a:solidFill>
              </a:rPr>
              <a:t>Patella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48105" y="1840034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arpals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16557" y="22307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tarsals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0168" y="2758834"/>
            <a:ext cx="167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err="1" smtClean="0"/>
              <a:t>Humerus</a:t>
            </a:r>
            <a:endParaRPr lang="en-GB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2041980" y="3807891"/>
            <a:ext cx="125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smtClean="0"/>
              <a:t>Radius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1092" y="1797861"/>
            <a:ext cx="1095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smtClean="0"/>
              <a:t>Ulna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58700" y="2181147"/>
            <a:ext cx="2341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smtClean="0"/>
              <a:t>Phalanges – fingers and toes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94444" y="3438559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metacarpals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730571" y="179786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metatarsals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384596" y="2771059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Tibia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30168" y="3841977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Fibula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162274" y="3793838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8000"/>
                </a:solidFill>
              </a:rPr>
              <a:t>Pelvis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1092" y="3140391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Femur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415810" y="1860830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b="1" dirty="0">
                <a:solidFill>
                  <a:srgbClr val="4472C4"/>
                </a:solidFill>
              </a:rPr>
              <a:t>Vertebra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162274" y="1281691"/>
            <a:ext cx="1981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Protection, broad surface for muscle attachment  ,</a:t>
            </a:r>
            <a:endParaRPr lang="en-GB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1056800" y="1320019"/>
            <a:ext cx="2035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Leverage , movement </a:t>
            </a:r>
            <a:endParaRPr lang="en-GB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3417723" y="1281691"/>
            <a:ext cx="2344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</a:t>
            </a:r>
            <a:r>
              <a:rPr lang="en-GB" dirty="0" smtClean="0"/>
              <a:t>eight baring 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5222103" y="1242274"/>
            <a:ext cx="19401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Protection, muscle attachment  ,</a:t>
            </a:r>
            <a:endParaRPr lang="en-GB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841" y="2268516"/>
            <a:ext cx="1325600" cy="17922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822" y="132501"/>
            <a:ext cx="7990804" cy="68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44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7" grpId="0"/>
      <p:bldP spid="38" grpId="0"/>
      <p:bldP spid="39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10-14 at 17.11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075"/>
            <a:ext cx="9001369" cy="655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43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71061">
            <a:off x="3318092" y="2984483"/>
            <a:ext cx="1785860" cy="1785860"/>
          </a:xfrm>
          <a:prstGeom prst="rect">
            <a:avLst/>
          </a:prstGeom>
        </p:spPr>
      </p:pic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268218" y="1009255"/>
            <a:ext cx="2204325" cy="3367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4000" b="1" u="sng" dirty="0" smtClean="0">
                <a:solidFill>
                  <a:srgbClr val="008000"/>
                </a:solidFill>
              </a:rPr>
              <a:t>L</a:t>
            </a:r>
            <a:r>
              <a:rPr lang="en-US" sz="3600" dirty="0" smtClean="0"/>
              <a:t>igaments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Tendons 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120969" y="803564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</a:t>
            </a:r>
            <a:r>
              <a:rPr lang="en-GB" dirty="0" smtClean="0"/>
              <a:t>ow does it help in sport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90945" y="836997"/>
            <a:ext cx="2354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What is the job of each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404970" y="1426619"/>
            <a:ext cx="4416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867890" y="1385343"/>
            <a:ext cx="40032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305442" y="2875509"/>
            <a:ext cx="541176" cy="2687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894144" y="2875509"/>
            <a:ext cx="600490" cy="2552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8" idx="3"/>
          </p:cNvCxnSpPr>
          <p:nvPr/>
        </p:nvCxnSpPr>
        <p:spPr>
          <a:xfrm>
            <a:off x="5288143" y="4887284"/>
            <a:ext cx="558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645564" y="4913763"/>
            <a:ext cx="118073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555" y="5148894"/>
            <a:ext cx="2123988" cy="169574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51591" y="3148398"/>
            <a:ext cx="2493973" cy="1323439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600" i="1" dirty="0" smtClean="0">
                <a:latin typeface="Abadi MT Condensed Light"/>
                <a:cs typeface="Abadi MT Condensed Light"/>
              </a:rPr>
              <a:t>A </a:t>
            </a:r>
            <a:r>
              <a:rPr lang="en-US" sz="1600" b="1" i="1" u="sng" dirty="0" smtClean="0">
                <a:latin typeface="Abadi MT Condensed Light"/>
                <a:cs typeface="Abadi MT Condensed Light"/>
              </a:rPr>
              <a:t>tendon</a:t>
            </a:r>
            <a:r>
              <a:rPr lang="en-US" sz="1600" i="1" dirty="0" smtClean="0">
                <a:latin typeface="Abadi MT Condensed Light"/>
                <a:cs typeface="Abadi MT Condensed Light"/>
              </a:rPr>
              <a:t> is a band of tissue that </a:t>
            </a:r>
            <a:r>
              <a:rPr lang="en-US" sz="1600" b="1" i="1" dirty="0" smtClean="0">
                <a:latin typeface="Abadi MT Condensed Light"/>
                <a:cs typeface="Abadi MT Condensed Light"/>
              </a:rPr>
              <a:t>connects muscle to bone </a:t>
            </a:r>
            <a:r>
              <a:rPr lang="en-US" sz="1600" i="1" dirty="0" smtClean="0">
                <a:latin typeface="Abadi MT Condensed Light"/>
                <a:cs typeface="Abadi MT Condensed Light"/>
              </a:rPr>
              <a:t>to help movement happen when the muscles contract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5983758" y="2658156"/>
            <a:ext cx="3052018" cy="1754326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i="1" dirty="0">
                <a:latin typeface="Abadi MT Condensed Light"/>
                <a:cs typeface="Abadi MT Condensed Light"/>
              </a:rPr>
              <a:t>A </a:t>
            </a:r>
            <a:r>
              <a:rPr lang="en-US" b="1" i="1" u="sng" dirty="0">
                <a:latin typeface="Abadi MT Condensed Light"/>
                <a:cs typeface="Abadi MT Condensed Light"/>
              </a:rPr>
              <a:t>tendon</a:t>
            </a:r>
            <a:r>
              <a:rPr lang="en-US" i="1" dirty="0">
                <a:latin typeface="Abadi MT Condensed Light"/>
                <a:cs typeface="Abadi MT Condensed Light"/>
              </a:rPr>
              <a:t> h</a:t>
            </a:r>
            <a:r>
              <a:rPr lang="en-US" i="1" dirty="0" smtClean="0">
                <a:latin typeface="Abadi MT Condensed Light"/>
                <a:cs typeface="Abadi MT Condensed Light"/>
              </a:rPr>
              <a:t>elps in sport as we </a:t>
            </a:r>
            <a:r>
              <a:rPr lang="en-US" i="1" dirty="0" err="1" smtClean="0">
                <a:latin typeface="Abadi MT Condensed Light"/>
                <a:cs typeface="Abadi MT Condensed Light"/>
              </a:rPr>
              <a:t>wouldn</a:t>
            </a:r>
            <a:r>
              <a:rPr lang="fr-FR" i="1" dirty="0" smtClean="0">
                <a:latin typeface="Abadi MT Condensed Light"/>
                <a:cs typeface="Abadi MT Condensed Light"/>
              </a:rPr>
              <a:t>’</a:t>
            </a:r>
            <a:r>
              <a:rPr lang="en-US" i="1" dirty="0" smtClean="0">
                <a:latin typeface="Abadi MT Condensed Light"/>
                <a:cs typeface="Abadi MT Condensed Light"/>
              </a:rPr>
              <a:t>t be able to move without it, when a muscle contracts it pulls on the tendon that </a:t>
            </a:r>
            <a:r>
              <a:rPr lang="en-US" sz="1600" i="1" dirty="0" smtClean="0">
                <a:latin typeface="Abadi MT Condensed Light"/>
                <a:cs typeface="Abadi MT Condensed Light"/>
              </a:rPr>
              <a:t>then</a:t>
            </a:r>
            <a:r>
              <a:rPr lang="en-US" i="1" dirty="0" smtClean="0">
                <a:latin typeface="Abadi MT Condensed Light"/>
                <a:cs typeface="Abadi MT Condensed Light"/>
              </a:rPr>
              <a:t> moves the bone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51591" y="1253852"/>
            <a:ext cx="2493973" cy="1477328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i="1" dirty="0">
                <a:latin typeface="Abadi MT Condensed Light"/>
                <a:cs typeface="Abadi MT Condensed Light"/>
              </a:rPr>
              <a:t>A </a:t>
            </a:r>
            <a:r>
              <a:rPr lang="en-US" sz="1600" b="1" i="1" u="sng" dirty="0">
                <a:latin typeface="Abadi MT Condensed Light"/>
                <a:cs typeface="Abadi MT Condensed Light"/>
              </a:rPr>
              <a:t>ligament</a:t>
            </a:r>
            <a:r>
              <a:rPr lang="en-US" i="1" dirty="0">
                <a:latin typeface="Abadi MT Condensed Light"/>
                <a:cs typeface="Abadi MT Condensed Light"/>
              </a:rPr>
              <a:t> is an elastic band of tissue that </a:t>
            </a:r>
            <a:r>
              <a:rPr lang="en-US" b="1" i="1" dirty="0">
                <a:latin typeface="Abadi MT Condensed Light"/>
                <a:cs typeface="Abadi MT Condensed Light"/>
              </a:rPr>
              <a:t>connects bone to bone </a:t>
            </a:r>
            <a:r>
              <a:rPr lang="en-US" i="1" dirty="0">
                <a:latin typeface="Abadi MT Condensed Light"/>
                <a:cs typeface="Abadi MT Condensed Light"/>
              </a:rPr>
              <a:t>and provides stability to the joint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902215" y="1206329"/>
            <a:ext cx="3094052" cy="1077218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600" i="1" dirty="0">
                <a:latin typeface="Abadi MT Condensed Light"/>
                <a:cs typeface="Abadi MT Condensed Light"/>
              </a:rPr>
              <a:t>A </a:t>
            </a:r>
            <a:r>
              <a:rPr lang="en-US" sz="1600" b="1" i="1" u="sng" dirty="0" smtClean="0">
                <a:latin typeface="Abadi MT Condensed Light"/>
                <a:cs typeface="Abadi MT Condensed Light"/>
              </a:rPr>
              <a:t>ligament </a:t>
            </a:r>
            <a:r>
              <a:rPr lang="en-US" sz="1600" i="1" dirty="0" smtClean="0">
                <a:latin typeface="Abadi MT Condensed Light"/>
                <a:cs typeface="Abadi MT Condensed Light"/>
              </a:rPr>
              <a:t>help in sport to prevent injuries and keep the body stable when running and jumping </a:t>
            </a:r>
            <a:endParaRPr lang="en-US" sz="1600" dirty="0"/>
          </a:p>
        </p:txBody>
      </p:sp>
      <p:sp>
        <p:nvSpPr>
          <p:cNvPr id="27" name="Rectangle 26"/>
          <p:cNvSpPr/>
          <p:nvPr/>
        </p:nvSpPr>
        <p:spPr>
          <a:xfrm>
            <a:off x="151591" y="4807967"/>
            <a:ext cx="2493973" cy="1323439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b="1" i="1" u="sng" dirty="0">
                <a:latin typeface="Abadi MT Condensed Light"/>
                <a:cs typeface="Abadi MT Condensed Light"/>
              </a:rPr>
              <a:t>Cartilage</a:t>
            </a:r>
            <a:r>
              <a:rPr lang="en-US" sz="1600" i="1" dirty="0">
                <a:latin typeface="Abadi MT Condensed Light"/>
                <a:cs typeface="Abadi MT Condensed Light"/>
              </a:rPr>
              <a:t> is a soft, gel-like padding between bones that </a:t>
            </a:r>
            <a:r>
              <a:rPr lang="en-US" sz="1600" b="1" i="1" dirty="0">
                <a:latin typeface="Abadi MT Condensed Light"/>
                <a:cs typeface="Abadi MT Condensed Light"/>
              </a:rPr>
              <a:t>protects joints </a:t>
            </a:r>
            <a:r>
              <a:rPr lang="en-US" sz="1600" i="1" dirty="0">
                <a:latin typeface="Abadi MT Condensed Light"/>
                <a:cs typeface="Abadi MT Condensed Light"/>
              </a:rPr>
              <a:t>and facilitates movement.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944249" y="4807967"/>
            <a:ext cx="3052018" cy="1477328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b="1" i="1" u="sng" dirty="0">
                <a:latin typeface="Abadi MT Condensed Light"/>
                <a:cs typeface="Abadi MT Condensed Light"/>
              </a:rPr>
              <a:t>Cartilage</a:t>
            </a:r>
            <a:r>
              <a:rPr lang="en-US" i="1" dirty="0">
                <a:latin typeface="Abadi MT Condensed Light"/>
                <a:cs typeface="Abadi MT Condensed Light"/>
              </a:rPr>
              <a:t> </a:t>
            </a:r>
            <a:r>
              <a:rPr lang="en-US" i="1" dirty="0" smtClean="0">
                <a:latin typeface="Abadi MT Condensed Light"/>
                <a:cs typeface="Abadi MT Condensed Light"/>
              </a:rPr>
              <a:t>help to lubricate the joint when running and jumping to prevent the bones from </a:t>
            </a:r>
            <a:r>
              <a:rPr lang="en-US" sz="1600" i="1" dirty="0" smtClean="0">
                <a:latin typeface="Abadi MT Condensed Light"/>
                <a:cs typeface="Abadi MT Condensed Light"/>
              </a:rPr>
              <a:t>rubbing</a:t>
            </a:r>
            <a:r>
              <a:rPr lang="en-US" i="1" dirty="0" smtClean="0">
                <a:latin typeface="Abadi MT Condensed Light"/>
                <a:cs typeface="Abadi MT Condensed Light"/>
              </a:rPr>
              <a:t> together and getting injured</a:t>
            </a:r>
            <a:endParaRPr lang="en-US" i="1" dirty="0">
              <a:latin typeface="Abadi MT Condensed Light"/>
              <a:cs typeface="Abadi MT Condensed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8642" y="1868049"/>
            <a:ext cx="1414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u="sng" dirty="0" smtClean="0">
                <a:solidFill>
                  <a:srgbClr val="008000"/>
                </a:solidFill>
              </a:rPr>
              <a:t>L</a:t>
            </a:r>
            <a:r>
              <a:rPr lang="en-US" i="1" dirty="0" smtClean="0">
                <a:solidFill>
                  <a:srgbClr val="008000"/>
                </a:solidFill>
              </a:rPr>
              <a:t>ike to </a:t>
            </a:r>
            <a:r>
              <a:rPr lang="en-US" sz="2800" b="1" i="1" u="sng" dirty="0" smtClean="0">
                <a:solidFill>
                  <a:srgbClr val="008000"/>
                </a:solidFill>
              </a:rPr>
              <a:t>L</a:t>
            </a:r>
            <a:r>
              <a:rPr lang="en-US" i="1" dirty="0" smtClean="0">
                <a:solidFill>
                  <a:srgbClr val="008000"/>
                </a:solidFill>
              </a:rPr>
              <a:t>ike</a:t>
            </a:r>
            <a:endParaRPr lang="en-US" i="1" dirty="0">
              <a:solidFill>
                <a:srgbClr val="008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286">
                        <a14:foregroundMark x1="9429" y1="49527" x2="9429" y2="49527"/>
                        <a14:foregroundMark x1="4286" y1="58044" x2="4286" y2="58044"/>
                        <a14:foregroundMark x1="8286" y1="58044" x2="8286" y2="58044"/>
                        <a14:foregroundMark x1="13143" y1="51104" x2="13143" y2="51104"/>
                        <a14:foregroundMark x1="77714" y1="48265" x2="77714" y2="48265"/>
                        <a14:foregroundMark x1="87143" y1="33438" x2="87143" y2="33438"/>
                        <a14:foregroundMark x1="80000" y1="39432" x2="80000" y2="39432"/>
                        <a14:foregroundMark x1="72286" y1="39432" x2="72286" y2="39432"/>
                        <a14:foregroundMark x1="84000" y1="51735" x2="84000" y2="51735"/>
                        <a14:foregroundMark x1="76000" y1="55521" x2="76000" y2="55521"/>
                        <a14:foregroundMark x1="83429" y1="41325" x2="83429" y2="41325"/>
                        <a14:foregroundMark x1="87714" y1="46372" x2="87714" y2="46372"/>
                        <a14:foregroundMark x1="23143" y1="60568" x2="23143" y2="60568"/>
                        <a14:foregroundMark x1="67714" y1="32808" x2="67714" y2="32808"/>
                        <a14:foregroundMark x1="51714" y1="26183" x2="51714" y2="26183"/>
                        <a14:foregroundMark x1="25429" y1="54574" x2="25429" y2="545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2787" y="1436597"/>
            <a:ext cx="1638945" cy="14844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81851" y="1770113"/>
            <a:ext cx="851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remember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3781851" y="4625674"/>
            <a:ext cx="1506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/>
              <a:t>Cartilage </a:t>
            </a:r>
          </a:p>
        </p:txBody>
      </p:sp>
      <p:pic>
        <p:nvPicPr>
          <p:cNvPr id="24" name="Picture 23" descr="Screen Shot 2018-07-28 at 16.33.3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111" y="0"/>
            <a:ext cx="6078510" cy="83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11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5" grpId="0" animBg="1"/>
      <p:bldP spid="26" grpId="0" animBg="1"/>
      <p:bldP spid="27" grpId="0" animBg="1"/>
      <p:bldP spid="3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29582" t="1946" r="44294" b="50000"/>
          <a:stretch/>
        </p:blipFill>
        <p:spPr>
          <a:xfrm>
            <a:off x="4775384" y="2633554"/>
            <a:ext cx="1759352" cy="13786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71654" b="51946"/>
          <a:stretch/>
        </p:blipFill>
        <p:spPr>
          <a:xfrm>
            <a:off x="7186804" y="2609277"/>
            <a:ext cx="1817659" cy="1353379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0" y="1175151"/>
            <a:ext cx="2222500" cy="1030774"/>
          </a:xfrm>
          <a:prstGeom prst="roundRect">
            <a:avLst/>
          </a:prstGeom>
          <a:ln w="5715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 smtClean="0"/>
              <a:t>Extension</a:t>
            </a:r>
            <a:endParaRPr lang="en-US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512" y="174625"/>
            <a:ext cx="7103688" cy="828067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>
            <a:noAutofit/>
          </a:bodyPr>
          <a:lstStyle/>
          <a:p>
            <a:r>
              <a:rPr lang="en-US" sz="60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Types of Movement</a:t>
            </a:r>
            <a:endParaRPr lang="en-US" sz="60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289175" y="1200552"/>
            <a:ext cx="2222500" cy="1005374"/>
          </a:xfrm>
          <a:prstGeom prst="roundRect">
            <a:avLst/>
          </a:prstGeom>
          <a:ln w="5715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 smtClean="0"/>
              <a:t>Flexion</a:t>
            </a:r>
            <a:endParaRPr lang="en-US" b="1" u="sng" dirty="0"/>
          </a:p>
        </p:txBody>
      </p:sp>
      <p:sp>
        <p:nvSpPr>
          <p:cNvPr id="32" name="Rounded Rectangle 31"/>
          <p:cNvSpPr/>
          <p:nvPr/>
        </p:nvSpPr>
        <p:spPr>
          <a:xfrm>
            <a:off x="4591050" y="1200551"/>
            <a:ext cx="2222500" cy="1005375"/>
          </a:xfrm>
          <a:prstGeom prst="roundRect">
            <a:avLst/>
          </a:prstGeom>
          <a:ln w="5715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 smtClean="0"/>
              <a:t>Adduction	</a:t>
            </a:r>
            <a:endParaRPr lang="en-US" b="1" u="sng" dirty="0"/>
          </a:p>
        </p:txBody>
      </p:sp>
      <p:sp>
        <p:nvSpPr>
          <p:cNvPr id="33" name="Rounded Rectangle 32"/>
          <p:cNvSpPr/>
          <p:nvPr/>
        </p:nvSpPr>
        <p:spPr>
          <a:xfrm>
            <a:off x="6921501" y="1183618"/>
            <a:ext cx="2222500" cy="1022308"/>
          </a:xfrm>
          <a:prstGeom prst="roundRect">
            <a:avLst/>
          </a:prstGeom>
          <a:ln w="5715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 smtClean="0"/>
              <a:t>Abduction</a:t>
            </a:r>
            <a:endParaRPr lang="en-US" b="1" u="sng" dirty="0"/>
          </a:p>
        </p:txBody>
      </p:sp>
      <p:sp>
        <p:nvSpPr>
          <p:cNvPr id="34" name="Rounded Rectangle 33"/>
          <p:cNvSpPr/>
          <p:nvPr/>
        </p:nvSpPr>
        <p:spPr>
          <a:xfrm>
            <a:off x="0" y="4032802"/>
            <a:ext cx="2222500" cy="1047507"/>
          </a:xfrm>
          <a:prstGeom prst="roundRect">
            <a:avLst/>
          </a:prstGeom>
          <a:ln w="5715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/>
              <a:t>R</a:t>
            </a:r>
            <a:r>
              <a:rPr lang="en-US" b="1" u="sng" dirty="0" smtClean="0"/>
              <a:t>otation</a:t>
            </a:r>
            <a:endParaRPr lang="en-US" b="1" u="sng" dirty="0"/>
          </a:p>
        </p:txBody>
      </p:sp>
      <p:sp>
        <p:nvSpPr>
          <p:cNvPr id="35" name="Rounded Rectangle 34"/>
          <p:cNvSpPr/>
          <p:nvPr/>
        </p:nvSpPr>
        <p:spPr>
          <a:xfrm>
            <a:off x="2289175" y="4058202"/>
            <a:ext cx="2222500" cy="1022107"/>
          </a:xfrm>
          <a:prstGeom prst="roundRect">
            <a:avLst/>
          </a:prstGeom>
          <a:ln w="5715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 smtClean="0"/>
              <a:t>Circumduction</a:t>
            </a:r>
            <a:endParaRPr lang="en-US" b="1" u="sng" dirty="0"/>
          </a:p>
        </p:txBody>
      </p:sp>
      <p:sp>
        <p:nvSpPr>
          <p:cNvPr id="36" name="Rounded Rectangle 35"/>
          <p:cNvSpPr/>
          <p:nvPr/>
        </p:nvSpPr>
        <p:spPr>
          <a:xfrm>
            <a:off x="4591050" y="4058202"/>
            <a:ext cx="2222500" cy="1022107"/>
          </a:xfrm>
          <a:prstGeom prst="roundRect">
            <a:avLst/>
          </a:prstGeom>
          <a:ln w="5715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u="sng" dirty="0" smtClean="0"/>
              <a:t>P</a:t>
            </a:r>
            <a:r>
              <a:rPr lang="en-US" b="1" u="sng" dirty="0" smtClean="0"/>
              <a:t>lantar-Flexion</a:t>
            </a:r>
            <a:endParaRPr lang="en-US" b="1" u="sng" dirty="0"/>
          </a:p>
        </p:txBody>
      </p:sp>
      <p:sp>
        <p:nvSpPr>
          <p:cNvPr id="37" name="Rounded Rectangle 36"/>
          <p:cNvSpPr/>
          <p:nvPr/>
        </p:nvSpPr>
        <p:spPr>
          <a:xfrm>
            <a:off x="6921501" y="4041270"/>
            <a:ext cx="2222500" cy="1039040"/>
          </a:xfrm>
          <a:prstGeom prst="roundRect">
            <a:avLst/>
          </a:prstGeom>
          <a:ln w="5715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 err="1" smtClean="0"/>
              <a:t>Dorsi</a:t>
            </a:r>
            <a:r>
              <a:rPr lang="en-US" b="1" u="sng" dirty="0" smtClean="0"/>
              <a:t>-flexion</a:t>
            </a:r>
            <a:endParaRPr lang="en-US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2656678" y="2239945"/>
            <a:ext cx="1499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Closing a joint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04249" y="2264222"/>
            <a:ext cx="1621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Opening a joint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625752" y="2205926"/>
            <a:ext cx="20381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Moving towards the center line 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7292464" y="2213017"/>
            <a:ext cx="156568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Moving away the center line 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9542" y="5141865"/>
            <a:ext cx="2192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Clockwise or anticlockwise movement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322838" y="5080309"/>
            <a:ext cx="20644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Movement of a circular motion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856772" y="5107476"/>
            <a:ext cx="1801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Extension of the ankle</a:t>
            </a:r>
            <a:endParaRPr lang="en-US" sz="1400" dirty="0"/>
          </a:p>
          <a:p>
            <a:pPr algn="ctr"/>
            <a:r>
              <a:rPr lang="en-US" sz="1400" b="1" dirty="0" smtClean="0"/>
              <a:t>P = pointing 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164237" y="5135253"/>
            <a:ext cx="18172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Flexion of the ankle 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0890" b="57885"/>
          <a:stretch/>
        </p:blipFill>
        <p:spPr>
          <a:xfrm>
            <a:off x="251186" y="2633554"/>
            <a:ext cx="1615375" cy="10429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r="51089" b="57885"/>
          <a:stretch/>
        </p:blipFill>
        <p:spPr>
          <a:xfrm>
            <a:off x="2546957" y="2609277"/>
            <a:ext cx="1608824" cy="10429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6678" y="5739629"/>
            <a:ext cx="1499103" cy="11084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4704" r="22113" b="70602"/>
          <a:stretch/>
        </p:blipFill>
        <p:spPr>
          <a:xfrm>
            <a:off x="580519" y="5665085"/>
            <a:ext cx="1286042" cy="11648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t="34747" r="49641" b="4984"/>
          <a:stretch/>
        </p:blipFill>
        <p:spPr>
          <a:xfrm>
            <a:off x="7153083" y="5553042"/>
            <a:ext cx="1851380" cy="127690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/>
          <a:srcRect l="49641" t="39731"/>
          <a:stretch/>
        </p:blipFill>
        <p:spPr>
          <a:xfrm>
            <a:off x="4856772" y="5721611"/>
            <a:ext cx="1647644" cy="113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55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8" grpId="0"/>
      <p:bldP spid="25" grpId="0"/>
      <p:bldP spid="26" grpId="0"/>
      <p:bldP spid="40" grpId="0"/>
      <p:bldP spid="9" grpId="0"/>
      <p:bldP spid="10" grpId="0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10-14 at 17.12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203"/>
            <a:ext cx="9144000" cy="680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37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10-14 at 17.11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9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92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26" y="50889"/>
            <a:ext cx="5033142" cy="8458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12" r="96942"/>
                    </a14:imgEffect>
                  </a14:imgLayer>
                </a14:imgProps>
              </a:ext>
            </a:extLst>
          </a:blip>
          <a:srcRect/>
          <a:stretch/>
        </p:blipFill>
        <p:spPr>
          <a:xfrm flipH="1">
            <a:off x="17486" y="175255"/>
            <a:ext cx="1066374" cy="1300560"/>
          </a:xfrm>
          <a:prstGeom prst="rect">
            <a:avLst/>
          </a:prstGeom>
        </p:spPr>
      </p:pic>
      <p:pic>
        <p:nvPicPr>
          <p:cNvPr id="4" name="Picture 2" descr="Blank Appendicular Skeleton Mri Of Enthesitis Of The Appendicular Skeleton I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98"/>
          <a:stretch/>
        </p:blipFill>
        <p:spPr bwMode="auto">
          <a:xfrm>
            <a:off x="2290143" y="1193889"/>
            <a:ext cx="4443166" cy="566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04391" y="4523258"/>
            <a:ext cx="1591963" cy="138290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482809" y="4901600"/>
            <a:ext cx="84670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Flat Bone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2809" y="5227757"/>
            <a:ext cx="11938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Irregular Bone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662" y="5566960"/>
            <a:ext cx="96853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Short Bone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2809" y="4588489"/>
            <a:ext cx="92365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Long Bone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1831" y="4614582"/>
            <a:ext cx="247929" cy="23483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218692" y="4924576"/>
            <a:ext cx="247929" cy="234833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8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8691" y="5263780"/>
            <a:ext cx="247929" cy="234833"/>
          </a:xfrm>
          <a:prstGeom prst="rect">
            <a:avLst/>
          </a:prstGeom>
          <a:solidFill>
            <a:srgbClr val="3366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3366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1740" y="5589937"/>
            <a:ext cx="247929" cy="2348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6" name="Straight Arrow Connector 15"/>
          <p:cNvCxnSpPr>
            <a:endCxn id="39" idx="3"/>
          </p:cNvCxnSpPr>
          <p:nvPr/>
        </p:nvCxnSpPr>
        <p:spPr>
          <a:xfrm flipH="1">
            <a:off x="4866164" y="4619434"/>
            <a:ext cx="480792" cy="6775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21142" y="1244983"/>
            <a:ext cx="1750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8000"/>
                </a:solidFill>
              </a:rPr>
              <a:t>Cranium </a:t>
            </a:r>
            <a:endParaRPr lang="en-GB" sz="2400" b="1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01578" y="1475815"/>
            <a:ext cx="1142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8000"/>
                </a:solidFill>
              </a:rPr>
              <a:t>Clavicle</a:t>
            </a:r>
            <a:endParaRPr lang="en-GB" sz="2400" b="1" dirty="0">
              <a:solidFill>
                <a:srgbClr val="008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92167" y="1014150"/>
            <a:ext cx="1204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8000"/>
                </a:solidFill>
              </a:rPr>
              <a:t>Scapula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4352" y="2951108"/>
            <a:ext cx="167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3366FF"/>
                </a:solidFill>
              </a:rPr>
              <a:t>Vertebra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342218" y="50889"/>
            <a:ext cx="2881288" cy="3495770"/>
            <a:chOff x="6342218" y="50889"/>
            <a:chExt cx="2881288" cy="3495770"/>
          </a:xfrm>
        </p:grpSpPr>
        <p:pic>
          <p:nvPicPr>
            <p:cNvPr id="14" name="Picture 13"/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39" t="36671" r="57946" b="17844"/>
            <a:stretch/>
          </p:blipFill>
          <p:spPr bwMode="auto">
            <a:xfrm>
              <a:off x="6342218" y="50889"/>
              <a:ext cx="1287775" cy="306430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7629993" y="720231"/>
              <a:ext cx="15140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3366FF"/>
                  </a:solidFill>
                </a:rPr>
                <a:t>Cervical – (7) </a:t>
              </a:r>
              <a:endParaRPr lang="en-US" b="1" dirty="0">
                <a:solidFill>
                  <a:srgbClr val="3366FF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29993" y="1340249"/>
              <a:ext cx="1593513" cy="366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3366FF"/>
                  </a:solidFill>
                </a:rPr>
                <a:t>Thoracic– (12) </a:t>
              </a:r>
              <a:endParaRPr lang="en-US" b="1" dirty="0">
                <a:solidFill>
                  <a:srgbClr val="3366FF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29993" y="2127655"/>
              <a:ext cx="1526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3366FF"/>
                  </a:solidFill>
                </a:rPr>
                <a:t>Lumbar– (5) </a:t>
              </a:r>
              <a:endParaRPr lang="en-US" b="1" dirty="0">
                <a:solidFill>
                  <a:srgbClr val="3366FF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664960" y="2586774"/>
              <a:ext cx="1526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3366FF"/>
                  </a:solidFill>
                </a:rPr>
                <a:t>Sacral– (5) </a:t>
              </a:r>
              <a:endParaRPr lang="en-US" b="1" dirty="0">
                <a:solidFill>
                  <a:srgbClr val="3366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664959" y="2900328"/>
              <a:ext cx="1526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3366FF"/>
                  </a:solidFill>
                </a:rPr>
                <a:t>Coccygea</a:t>
              </a:r>
              <a:r>
                <a:rPr lang="en-US" b="1" dirty="0" smtClean="0">
                  <a:solidFill>
                    <a:srgbClr val="3366FF"/>
                  </a:solidFill>
                </a:rPr>
                <a:t> /</a:t>
              </a:r>
              <a:r>
                <a:rPr lang="en-US" b="1" dirty="0" err="1" smtClean="0">
                  <a:solidFill>
                    <a:srgbClr val="3366FF"/>
                  </a:solidFill>
                </a:rPr>
                <a:t>Coccyxl</a:t>
              </a:r>
              <a:r>
                <a:rPr lang="en-US" b="1" dirty="0" smtClean="0">
                  <a:solidFill>
                    <a:srgbClr val="3366FF"/>
                  </a:solidFill>
                </a:rPr>
                <a:t>– (4) </a:t>
              </a:r>
              <a:endParaRPr lang="en-US" b="1" dirty="0">
                <a:solidFill>
                  <a:srgbClr val="3366FF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61340" y="77679"/>
              <a:ext cx="15758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3366FF"/>
                  </a:solidFill>
                </a:rPr>
                <a:t>Atlas and axis</a:t>
              </a:r>
              <a:endParaRPr lang="en-US" b="1" i="1" dirty="0">
                <a:solidFill>
                  <a:srgbClr val="3366FF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214295" y="3660003"/>
            <a:ext cx="1460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/>
              <a:t>Humerus</a:t>
            </a:r>
            <a:endParaRPr lang="en-GB" sz="2400" b="1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7261340" y="4670767"/>
            <a:ext cx="1750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Radius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393576" y="4203531"/>
            <a:ext cx="1057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Ulna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76186" y="6427366"/>
            <a:ext cx="1750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Phalanges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4391" y="3924511"/>
            <a:ext cx="1772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</a:t>
            </a:r>
            <a:r>
              <a:rPr lang="en-US" sz="2400" b="1" dirty="0" smtClean="0"/>
              <a:t>etacarpals</a:t>
            </a:r>
            <a:endParaRPr lang="en-US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86971" y="3458940"/>
            <a:ext cx="1124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</a:rPr>
              <a:t>arpals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00585" y="6101315"/>
            <a:ext cx="1689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metatarsals</a:t>
            </a:r>
            <a:endParaRPr lang="en-US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471251" y="5729445"/>
            <a:ext cx="1025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tarsals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91749" y="6332911"/>
            <a:ext cx="805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Tibia</a:t>
            </a:r>
            <a:endParaRPr lang="en-US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860360" y="5622734"/>
            <a:ext cx="959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Fibula</a:t>
            </a:r>
            <a:endParaRPr lang="en-US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020973" y="3551273"/>
            <a:ext cx="922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Pelvis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0523" y="2596761"/>
            <a:ext cx="721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Ribs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60360" y="5066174"/>
            <a:ext cx="1005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Femur</a:t>
            </a:r>
            <a:endParaRPr lang="en-US" sz="2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370523" y="1842401"/>
            <a:ext cx="1281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Sternum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73877" y="6246273"/>
            <a:ext cx="106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Patella</a:t>
            </a:r>
            <a:endParaRPr lang="en-US" sz="2400" b="1" dirty="0">
              <a:solidFill>
                <a:srgbClr val="008000"/>
              </a:solidFill>
            </a:endParaRPr>
          </a:p>
        </p:txBody>
      </p:sp>
      <p:cxnSp>
        <p:nvCxnSpPr>
          <p:cNvPr id="43" name="Straight Arrow Connector 42"/>
          <p:cNvCxnSpPr>
            <a:endCxn id="36" idx="3"/>
          </p:cNvCxnSpPr>
          <p:nvPr/>
        </p:nvCxnSpPr>
        <p:spPr>
          <a:xfrm flipH="1">
            <a:off x="4819727" y="5589937"/>
            <a:ext cx="678723" cy="2636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35" idx="3"/>
          </p:cNvCxnSpPr>
          <p:nvPr/>
        </p:nvCxnSpPr>
        <p:spPr>
          <a:xfrm flipH="1">
            <a:off x="4697078" y="6043427"/>
            <a:ext cx="649878" cy="5203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34" idx="1"/>
          </p:cNvCxnSpPr>
          <p:nvPr/>
        </p:nvCxnSpPr>
        <p:spPr>
          <a:xfrm flipV="1">
            <a:off x="5931695" y="5960278"/>
            <a:ext cx="539556" cy="5800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33" idx="1"/>
          </p:cNvCxnSpPr>
          <p:nvPr/>
        </p:nvCxnSpPr>
        <p:spPr>
          <a:xfrm flipV="1">
            <a:off x="6055068" y="6332148"/>
            <a:ext cx="745517" cy="264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6249381" y="6692754"/>
            <a:ext cx="1247662" cy="431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141101" y="5267780"/>
            <a:ext cx="1750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Phalanges</a:t>
            </a:r>
          </a:p>
        </p:txBody>
      </p:sp>
      <p:cxnSp>
        <p:nvCxnSpPr>
          <p:cNvPr id="55" name="Straight Arrow Connector 54"/>
          <p:cNvCxnSpPr>
            <a:endCxn id="53" idx="1"/>
          </p:cNvCxnSpPr>
          <p:nvPr/>
        </p:nvCxnSpPr>
        <p:spPr>
          <a:xfrm>
            <a:off x="6471251" y="4670767"/>
            <a:ext cx="669850" cy="8278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29" idx="1"/>
          </p:cNvCxnSpPr>
          <p:nvPr/>
        </p:nvCxnSpPr>
        <p:spPr>
          <a:xfrm>
            <a:off x="6422125" y="3823105"/>
            <a:ext cx="971451" cy="6112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28" idx="1"/>
          </p:cNvCxnSpPr>
          <p:nvPr/>
        </p:nvCxnSpPr>
        <p:spPr>
          <a:xfrm>
            <a:off x="6471251" y="4012938"/>
            <a:ext cx="790089" cy="8886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4511430" y="3424054"/>
            <a:ext cx="835526" cy="2450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1412197" y="3215780"/>
            <a:ext cx="186844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6365101" y="2769844"/>
            <a:ext cx="896239" cy="10532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3538812" y="1842401"/>
            <a:ext cx="262766" cy="2852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 flipV="1">
            <a:off x="5075243" y="1478748"/>
            <a:ext cx="299811" cy="9393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 flipV="1">
            <a:off x="2122045" y="1340249"/>
            <a:ext cx="985829" cy="1355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endCxn id="40" idx="3"/>
          </p:cNvCxnSpPr>
          <p:nvPr/>
        </p:nvCxnSpPr>
        <p:spPr>
          <a:xfrm flipH="1" flipV="1">
            <a:off x="1652394" y="2073234"/>
            <a:ext cx="1593045" cy="3087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 flipV="1">
            <a:off x="1173907" y="2815188"/>
            <a:ext cx="1807210" cy="938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endCxn id="32" idx="3"/>
          </p:cNvCxnSpPr>
          <p:nvPr/>
        </p:nvCxnSpPr>
        <p:spPr>
          <a:xfrm flipH="1" flipV="1">
            <a:off x="1311347" y="3689773"/>
            <a:ext cx="1237860" cy="5440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endCxn id="31" idx="3"/>
          </p:cNvCxnSpPr>
          <p:nvPr/>
        </p:nvCxnSpPr>
        <p:spPr>
          <a:xfrm flipH="1" flipV="1">
            <a:off x="1877232" y="4155344"/>
            <a:ext cx="694336" cy="2308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41" idx="3"/>
          </p:cNvCxnSpPr>
          <p:nvPr/>
        </p:nvCxnSpPr>
        <p:spPr>
          <a:xfrm flipH="1">
            <a:off x="1939042" y="5227757"/>
            <a:ext cx="1042075" cy="12493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166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7" grpId="0"/>
      <p:bldP spid="18" grpId="0"/>
      <p:bldP spid="19" grpId="0"/>
      <p:bldP spid="20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10-14 at 17.11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774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06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487" y="0"/>
            <a:ext cx="2264889" cy="818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289" y="0"/>
            <a:ext cx="2361916" cy="853946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693710"/>
              </p:ext>
            </p:extLst>
          </p:nvPr>
        </p:nvGraphicFramePr>
        <p:xfrm>
          <a:off x="170707" y="818866"/>
          <a:ext cx="8840065" cy="3392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161">
                  <a:extLst>
                    <a:ext uri="{9D8B030D-6E8A-4147-A177-3AD203B41FA5}">
                      <a16:colId xmlns="" xmlns:a16="http://schemas.microsoft.com/office/drawing/2014/main" val="1037474713"/>
                    </a:ext>
                  </a:extLst>
                </a:gridCol>
                <a:gridCol w="2336166">
                  <a:extLst>
                    <a:ext uri="{9D8B030D-6E8A-4147-A177-3AD203B41FA5}">
                      <a16:colId xmlns="" xmlns:a16="http://schemas.microsoft.com/office/drawing/2014/main" val="2878886615"/>
                    </a:ext>
                  </a:extLst>
                </a:gridCol>
                <a:gridCol w="1935246">
                  <a:extLst>
                    <a:ext uri="{9D8B030D-6E8A-4147-A177-3AD203B41FA5}">
                      <a16:colId xmlns="" xmlns:a16="http://schemas.microsoft.com/office/drawing/2014/main" val="604823483"/>
                    </a:ext>
                  </a:extLst>
                </a:gridCol>
                <a:gridCol w="1935246">
                  <a:extLst>
                    <a:ext uri="{9D8B030D-6E8A-4147-A177-3AD203B41FA5}">
                      <a16:colId xmlns="" xmlns:a16="http://schemas.microsoft.com/office/drawing/2014/main" val="854342083"/>
                    </a:ext>
                  </a:extLst>
                </a:gridCol>
                <a:gridCol w="1935246">
                  <a:extLst>
                    <a:ext uri="{9D8B030D-6E8A-4147-A177-3AD203B41FA5}">
                      <a16:colId xmlns="" xmlns:a16="http://schemas.microsoft.com/office/drawing/2014/main" val="2365172606"/>
                    </a:ext>
                  </a:extLst>
                </a:gridCol>
              </a:tblGrid>
              <a:tr h="451211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ysClr val="windowText" lastClr="000000"/>
                          </a:solidFill>
                        </a:rPr>
                        <a:t>Classification</a:t>
                      </a:r>
                      <a:endParaRPr lang="en-GB" sz="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ysClr val="windowText" lastClr="000000"/>
                          </a:solidFill>
                        </a:rPr>
                        <a:t>LONG</a:t>
                      </a:r>
                      <a:endParaRPr lang="en-GB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ysClr val="windowText" lastClr="000000"/>
                          </a:solidFill>
                        </a:rPr>
                        <a:t>SHORT</a:t>
                      </a:r>
                      <a:endParaRPr lang="en-GB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ysClr val="windowText" lastClr="000000"/>
                          </a:solidFill>
                        </a:rPr>
                        <a:t>IRREGULAR</a:t>
                      </a:r>
                      <a:endParaRPr lang="en-GB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ysClr val="windowText" lastClr="000000"/>
                          </a:solidFill>
                        </a:rPr>
                        <a:t>FLAT</a:t>
                      </a:r>
                      <a:endParaRPr lang="en-GB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0876403"/>
                  </a:ext>
                </a:extLst>
              </a:tr>
              <a:tr h="505422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Job</a:t>
                      </a:r>
                      <a:endParaRPr lang="en-GB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7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7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7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7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8833267"/>
                  </a:ext>
                </a:extLst>
              </a:tr>
              <a:tr h="243581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Bones </a:t>
                      </a:r>
                      <a:endParaRPr lang="en-GB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7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7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7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7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415043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045456" y="2574168"/>
            <a:ext cx="1750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b="1" dirty="0" smtClean="0">
                <a:solidFill>
                  <a:srgbClr val="008000"/>
                </a:solidFill>
              </a:rPr>
              <a:t>Cranium 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8023" y="2171221"/>
            <a:ext cx="1750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b="1" dirty="0" smtClean="0">
                <a:solidFill>
                  <a:srgbClr val="008000"/>
                </a:solidFill>
              </a:rPr>
              <a:t>Clavicle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8023" y="1801889"/>
            <a:ext cx="1750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b="1" dirty="0" smtClean="0">
                <a:solidFill>
                  <a:srgbClr val="008000"/>
                </a:solidFill>
              </a:rPr>
              <a:t>Scapula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10078" y="380145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8000"/>
                </a:solidFill>
              </a:rPr>
              <a:t>Ribs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93649" y="2955725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8000"/>
                </a:solidFill>
              </a:rPr>
              <a:t>Sternum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22016" y="3424506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8000"/>
                </a:solidFill>
              </a:rPr>
              <a:t>Patella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48105" y="1840034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arpals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16557" y="22307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tarsals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0168" y="2758834"/>
            <a:ext cx="167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err="1" smtClean="0"/>
              <a:t>Humerus</a:t>
            </a:r>
            <a:endParaRPr lang="en-GB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2041980" y="3807891"/>
            <a:ext cx="125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smtClean="0"/>
              <a:t>Radius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1092" y="1797861"/>
            <a:ext cx="1095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smtClean="0"/>
              <a:t>Ulna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58700" y="2181147"/>
            <a:ext cx="2341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smtClean="0"/>
              <a:t>Phalanges – fingers and toes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94444" y="3438559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metacarpals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730571" y="179786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metatarsals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384596" y="2771059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Tibia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30168" y="3841977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Fibula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162274" y="3793838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8000"/>
                </a:solidFill>
              </a:rPr>
              <a:t>Pelvis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1092" y="3140391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Femur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415810" y="1860830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b="1" dirty="0">
                <a:solidFill>
                  <a:srgbClr val="4472C4"/>
                </a:solidFill>
              </a:rPr>
              <a:t>Vertebra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162274" y="1281691"/>
            <a:ext cx="1981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Protection, broad surface for muscle attachment  ,</a:t>
            </a:r>
            <a:endParaRPr lang="en-GB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1056800" y="1320019"/>
            <a:ext cx="2035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Leverage , movement </a:t>
            </a:r>
            <a:endParaRPr lang="en-GB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3417723" y="1281691"/>
            <a:ext cx="2344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</a:t>
            </a:r>
            <a:r>
              <a:rPr lang="en-GB" dirty="0" smtClean="0"/>
              <a:t>eight bearing 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5222103" y="1242274"/>
            <a:ext cx="19401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Protection, muscle attachment  ,</a:t>
            </a:r>
            <a:endParaRPr lang="en-GB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22" y="132501"/>
            <a:ext cx="7990804" cy="6863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69666" t="13089" r="15110" b="53463"/>
          <a:stretch/>
        </p:blipFill>
        <p:spPr>
          <a:xfrm>
            <a:off x="5514120" y="2415462"/>
            <a:ext cx="1392072" cy="17196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 rot="10800000" flipV="1">
            <a:off x="958700" y="5364413"/>
            <a:ext cx="8052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/>
              <a:t>Identify one sport and explain how each classification (flat, long, short and irregular) of bone aids (helps) performance.  (8 marks)</a:t>
            </a:r>
            <a:endParaRPr lang="en-GB" sz="2400" b="1" i="1" dirty="0"/>
          </a:p>
        </p:txBody>
      </p:sp>
      <p:sp>
        <p:nvSpPr>
          <p:cNvPr id="8" name="TextBox 7"/>
          <p:cNvSpPr txBox="1"/>
          <p:nvPr/>
        </p:nvSpPr>
        <p:spPr>
          <a:xfrm rot="20099840">
            <a:off x="272955" y="4472920"/>
            <a:ext cx="3144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/>
              <a:t>Demonstrate:</a:t>
            </a:r>
            <a:endParaRPr lang="en-GB" sz="3200" u="sng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65821" t="15422" r="11941" b="39182"/>
          <a:stretch/>
        </p:blipFill>
        <p:spPr>
          <a:xfrm rot="2117057">
            <a:off x="7403855" y="4098007"/>
            <a:ext cx="1391428" cy="1596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2489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7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10-14 at 17.12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04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71061">
            <a:off x="3318092" y="2984483"/>
            <a:ext cx="1785860" cy="1785860"/>
          </a:xfrm>
          <a:prstGeom prst="rect">
            <a:avLst/>
          </a:prstGeom>
        </p:spPr>
      </p:pic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268218" y="1009255"/>
            <a:ext cx="2204325" cy="3367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4000" b="1" u="sng" dirty="0" smtClean="0">
                <a:solidFill>
                  <a:srgbClr val="008000"/>
                </a:solidFill>
              </a:rPr>
              <a:t>L</a:t>
            </a:r>
            <a:r>
              <a:rPr lang="en-US" sz="3600" dirty="0" smtClean="0"/>
              <a:t>igaments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Tendons 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120969" y="803564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</a:t>
            </a:r>
            <a:r>
              <a:rPr lang="en-GB" dirty="0" smtClean="0"/>
              <a:t>ow does it help in sport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90945" y="836997"/>
            <a:ext cx="2354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What is the job of each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404970" y="1426619"/>
            <a:ext cx="4416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867890" y="1385343"/>
            <a:ext cx="40032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305442" y="2875509"/>
            <a:ext cx="541176" cy="2687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894144" y="2875509"/>
            <a:ext cx="600490" cy="2552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8" idx="3"/>
          </p:cNvCxnSpPr>
          <p:nvPr/>
        </p:nvCxnSpPr>
        <p:spPr>
          <a:xfrm>
            <a:off x="5288143" y="4887284"/>
            <a:ext cx="558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645564" y="4913763"/>
            <a:ext cx="118073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555" y="5148894"/>
            <a:ext cx="2123988" cy="169574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51591" y="3148398"/>
            <a:ext cx="2493973" cy="1323439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600" i="1" dirty="0" smtClean="0">
                <a:latin typeface="Abadi MT Condensed Light"/>
                <a:cs typeface="Abadi MT Condensed Light"/>
              </a:rPr>
              <a:t>A </a:t>
            </a:r>
            <a:r>
              <a:rPr lang="en-US" sz="1600" b="1" i="1" u="sng" dirty="0" smtClean="0">
                <a:latin typeface="Abadi MT Condensed Light"/>
                <a:cs typeface="Abadi MT Condensed Light"/>
              </a:rPr>
              <a:t>tendon</a:t>
            </a:r>
            <a:r>
              <a:rPr lang="en-US" sz="1600" i="1" dirty="0" smtClean="0">
                <a:latin typeface="Abadi MT Condensed Light"/>
                <a:cs typeface="Abadi MT Condensed Light"/>
              </a:rPr>
              <a:t> is a band of tissue that </a:t>
            </a:r>
            <a:r>
              <a:rPr lang="en-US" sz="1600" b="1" i="1" dirty="0" smtClean="0">
                <a:latin typeface="Abadi MT Condensed Light"/>
                <a:cs typeface="Abadi MT Condensed Light"/>
              </a:rPr>
              <a:t>connects muscle to bone </a:t>
            </a:r>
            <a:r>
              <a:rPr lang="en-US" sz="1600" i="1" dirty="0" smtClean="0">
                <a:latin typeface="Abadi MT Condensed Light"/>
                <a:cs typeface="Abadi MT Condensed Light"/>
              </a:rPr>
              <a:t>to help movement happen when the muscles contract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5983758" y="2658156"/>
            <a:ext cx="3052018" cy="1754326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i="1" dirty="0">
                <a:latin typeface="Abadi MT Condensed Light"/>
                <a:cs typeface="Abadi MT Condensed Light"/>
              </a:rPr>
              <a:t>A </a:t>
            </a:r>
            <a:r>
              <a:rPr lang="en-US" b="1" i="1" u="sng" dirty="0">
                <a:latin typeface="Abadi MT Condensed Light"/>
                <a:cs typeface="Abadi MT Condensed Light"/>
              </a:rPr>
              <a:t>tendon</a:t>
            </a:r>
            <a:r>
              <a:rPr lang="en-US" i="1" dirty="0">
                <a:latin typeface="Abadi MT Condensed Light"/>
                <a:cs typeface="Abadi MT Condensed Light"/>
              </a:rPr>
              <a:t> h</a:t>
            </a:r>
            <a:r>
              <a:rPr lang="en-US" i="1" dirty="0" smtClean="0">
                <a:latin typeface="Abadi MT Condensed Light"/>
                <a:cs typeface="Abadi MT Condensed Light"/>
              </a:rPr>
              <a:t>elps in sport as we </a:t>
            </a:r>
            <a:r>
              <a:rPr lang="en-US" i="1" dirty="0" err="1" smtClean="0">
                <a:latin typeface="Abadi MT Condensed Light"/>
                <a:cs typeface="Abadi MT Condensed Light"/>
              </a:rPr>
              <a:t>wouldn</a:t>
            </a:r>
            <a:r>
              <a:rPr lang="fr-FR" i="1" dirty="0" smtClean="0">
                <a:latin typeface="Abadi MT Condensed Light"/>
                <a:cs typeface="Abadi MT Condensed Light"/>
              </a:rPr>
              <a:t>’</a:t>
            </a:r>
            <a:r>
              <a:rPr lang="en-US" i="1" dirty="0" smtClean="0">
                <a:latin typeface="Abadi MT Condensed Light"/>
                <a:cs typeface="Abadi MT Condensed Light"/>
              </a:rPr>
              <a:t>t be able to move without it, when a muscle contracts it pulls on the tendon that </a:t>
            </a:r>
            <a:r>
              <a:rPr lang="en-US" sz="1600" i="1" dirty="0" smtClean="0">
                <a:latin typeface="Abadi MT Condensed Light"/>
                <a:cs typeface="Abadi MT Condensed Light"/>
              </a:rPr>
              <a:t>then</a:t>
            </a:r>
            <a:r>
              <a:rPr lang="en-US" i="1" dirty="0" smtClean="0">
                <a:latin typeface="Abadi MT Condensed Light"/>
                <a:cs typeface="Abadi MT Condensed Light"/>
              </a:rPr>
              <a:t> moves the bone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51591" y="1253852"/>
            <a:ext cx="2493973" cy="1477328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i="1" dirty="0">
                <a:latin typeface="Abadi MT Condensed Light"/>
                <a:cs typeface="Abadi MT Condensed Light"/>
              </a:rPr>
              <a:t>A </a:t>
            </a:r>
            <a:r>
              <a:rPr lang="en-US" sz="1600" b="1" i="1" u="sng" dirty="0">
                <a:latin typeface="Abadi MT Condensed Light"/>
                <a:cs typeface="Abadi MT Condensed Light"/>
              </a:rPr>
              <a:t>ligament</a:t>
            </a:r>
            <a:r>
              <a:rPr lang="en-US" i="1" dirty="0">
                <a:latin typeface="Abadi MT Condensed Light"/>
                <a:cs typeface="Abadi MT Condensed Light"/>
              </a:rPr>
              <a:t> is an elastic band of tissue that </a:t>
            </a:r>
            <a:r>
              <a:rPr lang="en-US" b="1" i="1" dirty="0">
                <a:latin typeface="Abadi MT Condensed Light"/>
                <a:cs typeface="Abadi MT Condensed Light"/>
              </a:rPr>
              <a:t>connects bone to bone </a:t>
            </a:r>
            <a:r>
              <a:rPr lang="en-US" i="1" dirty="0">
                <a:latin typeface="Abadi MT Condensed Light"/>
                <a:cs typeface="Abadi MT Condensed Light"/>
              </a:rPr>
              <a:t>and provides stability to the joint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902215" y="1206329"/>
            <a:ext cx="3094052" cy="1077218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600" i="1" dirty="0">
                <a:latin typeface="Abadi MT Condensed Light"/>
                <a:cs typeface="Abadi MT Condensed Light"/>
              </a:rPr>
              <a:t>A </a:t>
            </a:r>
            <a:r>
              <a:rPr lang="en-US" sz="1600" b="1" i="1" u="sng" dirty="0" smtClean="0">
                <a:latin typeface="Abadi MT Condensed Light"/>
                <a:cs typeface="Abadi MT Condensed Light"/>
              </a:rPr>
              <a:t>ligament </a:t>
            </a:r>
            <a:r>
              <a:rPr lang="en-US" sz="1600" i="1" dirty="0" smtClean="0">
                <a:latin typeface="Abadi MT Condensed Light"/>
                <a:cs typeface="Abadi MT Condensed Light"/>
              </a:rPr>
              <a:t>help in sport to prevent injuries and keep the body stable when running and jumping </a:t>
            </a:r>
            <a:endParaRPr lang="en-US" sz="1600" dirty="0"/>
          </a:p>
        </p:txBody>
      </p:sp>
      <p:sp>
        <p:nvSpPr>
          <p:cNvPr id="27" name="Rectangle 26"/>
          <p:cNvSpPr/>
          <p:nvPr/>
        </p:nvSpPr>
        <p:spPr>
          <a:xfrm>
            <a:off x="151591" y="4807967"/>
            <a:ext cx="2493973" cy="1323439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b="1" i="1" u="sng" dirty="0">
                <a:latin typeface="Abadi MT Condensed Light"/>
                <a:cs typeface="Abadi MT Condensed Light"/>
              </a:rPr>
              <a:t>Cartilage</a:t>
            </a:r>
            <a:r>
              <a:rPr lang="en-US" sz="1600" i="1" dirty="0">
                <a:latin typeface="Abadi MT Condensed Light"/>
                <a:cs typeface="Abadi MT Condensed Light"/>
              </a:rPr>
              <a:t> is a soft, gel-like padding between bones that </a:t>
            </a:r>
            <a:r>
              <a:rPr lang="en-US" sz="1600" b="1" i="1" dirty="0">
                <a:latin typeface="Abadi MT Condensed Light"/>
                <a:cs typeface="Abadi MT Condensed Light"/>
              </a:rPr>
              <a:t>protects joints </a:t>
            </a:r>
            <a:r>
              <a:rPr lang="en-US" sz="1600" i="1" dirty="0">
                <a:latin typeface="Abadi MT Condensed Light"/>
                <a:cs typeface="Abadi MT Condensed Light"/>
              </a:rPr>
              <a:t>and facilitates movement.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944249" y="4807967"/>
            <a:ext cx="3052018" cy="1477328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b="1" i="1" u="sng" dirty="0">
                <a:latin typeface="Abadi MT Condensed Light"/>
                <a:cs typeface="Abadi MT Condensed Light"/>
              </a:rPr>
              <a:t>Cartilage</a:t>
            </a:r>
            <a:r>
              <a:rPr lang="en-US" i="1" dirty="0">
                <a:latin typeface="Abadi MT Condensed Light"/>
                <a:cs typeface="Abadi MT Condensed Light"/>
              </a:rPr>
              <a:t> </a:t>
            </a:r>
            <a:r>
              <a:rPr lang="en-US" i="1" dirty="0" smtClean="0">
                <a:latin typeface="Abadi MT Condensed Light"/>
                <a:cs typeface="Abadi MT Condensed Light"/>
              </a:rPr>
              <a:t>help to lubricate the joint when running and jumping to prevent the bones from </a:t>
            </a:r>
            <a:r>
              <a:rPr lang="en-US" sz="1600" i="1" dirty="0" smtClean="0">
                <a:latin typeface="Abadi MT Condensed Light"/>
                <a:cs typeface="Abadi MT Condensed Light"/>
              </a:rPr>
              <a:t>rubbing</a:t>
            </a:r>
            <a:r>
              <a:rPr lang="en-US" i="1" dirty="0" smtClean="0">
                <a:latin typeface="Abadi MT Condensed Light"/>
                <a:cs typeface="Abadi MT Condensed Light"/>
              </a:rPr>
              <a:t> together and getting injured</a:t>
            </a:r>
            <a:endParaRPr lang="en-US" i="1" dirty="0">
              <a:latin typeface="Abadi MT Condensed Light"/>
              <a:cs typeface="Abadi MT Condensed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8642" y="1868049"/>
            <a:ext cx="1414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u="sng" dirty="0" smtClean="0">
                <a:solidFill>
                  <a:srgbClr val="008000"/>
                </a:solidFill>
              </a:rPr>
              <a:t>L</a:t>
            </a:r>
            <a:r>
              <a:rPr lang="en-US" i="1" dirty="0" smtClean="0">
                <a:solidFill>
                  <a:srgbClr val="008000"/>
                </a:solidFill>
              </a:rPr>
              <a:t>ike to </a:t>
            </a:r>
            <a:r>
              <a:rPr lang="en-US" sz="2800" b="1" i="1" u="sng" dirty="0" smtClean="0">
                <a:solidFill>
                  <a:srgbClr val="008000"/>
                </a:solidFill>
              </a:rPr>
              <a:t>L</a:t>
            </a:r>
            <a:r>
              <a:rPr lang="en-US" i="1" dirty="0" smtClean="0">
                <a:solidFill>
                  <a:srgbClr val="008000"/>
                </a:solidFill>
              </a:rPr>
              <a:t>ike</a:t>
            </a:r>
            <a:endParaRPr lang="en-US" i="1" dirty="0">
              <a:solidFill>
                <a:srgbClr val="008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286">
                        <a14:foregroundMark x1="9429" y1="49527" x2="9429" y2="49527"/>
                        <a14:foregroundMark x1="4286" y1="58044" x2="4286" y2="58044"/>
                        <a14:foregroundMark x1="8286" y1="58044" x2="8286" y2="58044"/>
                        <a14:foregroundMark x1="13143" y1="51104" x2="13143" y2="51104"/>
                        <a14:foregroundMark x1="77714" y1="48265" x2="77714" y2="48265"/>
                        <a14:foregroundMark x1="87143" y1="33438" x2="87143" y2="33438"/>
                        <a14:foregroundMark x1="80000" y1="39432" x2="80000" y2="39432"/>
                        <a14:foregroundMark x1="72286" y1="39432" x2="72286" y2="39432"/>
                        <a14:foregroundMark x1="84000" y1="51735" x2="84000" y2="51735"/>
                        <a14:foregroundMark x1="76000" y1="55521" x2="76000" y2="55521"/>
                        <a14:foregroundMark x1="83429" y1="41325" x2="83429" y2="41325"/>
                        <a14:foregroundMark x1="87714" y1="46372" x2="87714" y2="46372"/>
                        <a14:foregroundMark x1="23143" y1="60568" x2="23143" y2="60568"/>
                        <a14:foregroundMark x1="67714" y1="32808" x2="67714" y2="32808"/>
                        <a14:foregroundMark x1="51714" y1="26183" x2="51714" y2="26183"/>
                        <a14:foregroundMark x1="25429" y1="54574" x2="25429" y2="545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2787" y="1436597"/>
            <a:ext cx="1638945" cy="14844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81851" y="1770113"/>
            <a:ext cx="851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remember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3781851" y="4625674"/>
            <a:ext cx="1506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/>
              <a:t>Cartilage </a:t>
            </a:r>
          </a:p>
        </p:txBody>
      </p:sp>
      <p:pic>
        <p:nvPicPr>
          <p:cNvPr id="24" name="Picture 23" descr="Screen Shot 2018-07-28 at 16.33.3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111" y="0"/>
            <a:ext cx="6078510" cy="83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756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5" grpId="0" animBg="1"/>
      <p:bldP spid="26" grpId="0" animBg="1"/>
      <p:bldP spid="27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1108</Words>
  <Application>Microsoft Macintosh PowerPoint</Application>
  <PresentationFormat>On-screen Show (4:3)</PresentationFormat>
  <Paragraphs>234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Movement</vt:lpstr>
      <vt:lpstr>PowerPoint Presentation</vt:lpstr>
      <vt:lpstr>Each joint type allows for different movements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Movement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Sweet</dc:creator>
  <cp:lastModifiedBy>Rebecca Sweet</cp:lastModifiedBy>
  <cp:revision>18</cp:revision>
  <cp:lastPrinted>2018-12-07T11:58:05Z</cp:lastPrinted>
  <dcterms:created xsi:type="dcterms:W3CDTF">2018-10-14T16:13:44Z</dcterms:created>
  <dcterms:modified xsi:type="dcterms:W3CDTF">2019-10-19T17:04:49Z</dcterms:modified>
</cp:coreProperties>
</file>