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307" r:id="rId3"/>
    <p:sldId id="320" r:id="rId4"/>
    <p:sldId id="321" r:id="rId5"/>
    <p:sldId id="275" r:id="rId6"/>
    <p:sldId id="313" r:id="rId7"/>
    <p:sldId id="308" r:id="rId8"/>
    <p:sldId id="314" r:id="rId9"/>
    <p:sldId id="315" r:id="rId10"/>
    <p:sldId id="309" r:id="rId11"/>
    <p:sldId id="316" r:id="rId12"/>
    <p:sldId id="317" r:id="rId13"/>
    <p:sldId id="318" r:id="rId14"/>
    <p:sldId id="310" r:id="rId15"/>
    <p:sldId id="319" r:id="rId16"/>
    <p:sldId id="311" r:id="rId17"/>
    <p:sldId id="322" r:id="rId18"/>
    <p:sldId id="312" r:id="rId19"/>
    <p:sldId id="323" r:id="rId20"/>
    <p:sldId id="324" r:id="rId21"/>
    <p:sldId id="32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 varScale="1">
        <p:scale>
          <a:sx n="59" d="100"/>
          <a:sy n="59" d="100"/>
        </p:scale>
        <p:origin x="4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6A93F-5351-4E65-A65A-EE06EE94C97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0A221-7F6C-46A6-A577-61E5348CAE84}">
      <dgm:prSet phldrT="[Text]"/>
      <dgm:spPr/>
      <dgm:t>
        <a:bodyPr/>
        <a:lstStyle/>
        <a:p>
          <a:r>
            <a:rPr lang="en-US" dirty="0" smtClean="0"/>
            <a:t>Substance</a:t>
          </a:r>
        </a:p>
        <a:p>
          <a:r>
            <a:rPr lang="en-US" dirty="0" smtClean="0"/>
            <a:t>Use</a:t>
          </a:r>
          <a:endParaRPr lang="en-US" dirty="0"/>
        </a:p>
      </dgm:t>
    </dgm:pt>
    <dgm:pt modelId="{9FD1A153-9533-47C2-ABF8-8C1D6EC5AA9E}" type="parTrans" cxnId="{813765EE-FFDA-4E1B-A5F0-8D2040367007}">
      <dgm:prSet/>
      <dgm:spPr/>
      <dgm:t>
        <a:bodyPr/>
        <a:lstStyle/>
        <a:p>
          <a:endParaRPr lang="en-US"/>
        </a:p>
      </dgm:t>
    </dgm:pt>
    <dgm:pt modelId="{81B0C75F-0ED4-44EE-9EE8-A6752DA63615}" type="sibTrans" cxnId="{813765EE-FFDA-4E1B-A5F0-8D2040367007}">
      <dgm:prSet/>
      <dgm:spPr/>
      <dgm:t>
        <a:bodyPr/>
        <a:lstStyle/>
        <a:p>
          <a:endParaRPr lang="en-US"/>
        </a:p>
      </dgm:t>
    </dgm:pt>
    <dgm:pt modelId="{41D3A66D-F8E8-4C25-9DAA-802BD6A05180}">
      <dgm:prSet phldrT="[Text]"/>
      <dgm:spPr/>
      <dgm:t>
        <a:bodyPr/>
        <a:lstStyle/>
        <a:p>
          <a:r>
            <a:rPr lang="en-US" dirty="0" smtClean="0"/>
            <a:t>Smoking</a:t>
          </a:r>
          <a:endParaRPr lang="en-US" dirty="0"/>
        </a:p>
      </dgm:t>
    </dgm:pt>
    <dgm:pt modelId="{84FDB17C-2A93-41C8-AC76-8ADB85C9318E}" type="parTrans" cxnId="{A7335A90-BB12-45F7-A8C9-28415248CEA6}">
      <dgm:prSet/>
      <dgm:spPr/>
      <dgm:t>
        <a:bodyPr/>
        <a:lstStyle/>
        <a:p>
          <a:endParaRPr lang="en-US"/>
        </a:p>
      </dgm:t>
    </dgm:pt>
    <dgm:pt modelId="{67E3793E-3485-41D5-8051-EC41395FCCD0}" type="sibTrans" cxnId="{A7335A90-BB12-45F7-A8C9-28415248CEA6}">
      <dgm:prSet/>
      <dgm:spPr/>
      <dgm:t>
        <a:bodyPr/>
        <a:lstStyle/>
        <a:p>
          <a:endParaRPr lang="en-US"/>
        </a:p>
      </dgm:t>
    </dgm:pt>
    <dgm:pt modelId="{BEDC11FB-F0AB-43A5-AF42-F03B71EC0F3D}">
      <dgm:prSet phldrT="[Text]"/>
      <dgm:spPr/>
      <dgm:t>
        <a:bodyPr/>
        <a:lstStyle/>
        <a:p>
          <a:r>
            <a:rPr lang="en-US" dirty="0" smtClean="0"/>
            <a:t>Alcohol</a:t>
          </a:r>
          <a:endParaRPr lang="en-US" dirty="0"/>
        </a:p>
      </dgm:t>
    </dgm:pt>
    <dgm:pt modelId="{AAE99363-5B89-4B06-A147-DAC4B737C58F}" type="parTrans" cxnId="{C1BEDC0B-3033-4EB1-B0FA-C6B335BAF95F}">
      <dgm:prSet/>
      <dgm:spPr/>
      <dgm:t>
        <a:bodyPr/>
        <a:lstStyle/>
        <a:p>
          <a:endParaRPr lang="en-US"/>
        </a:p>
      </dgm:t>
    </dgm:pt>
    <dgm:pt modelId="{6B5EB626-FFDC-4619-BE9C-F80451B10A14}" type="sibTrans" cxnId="{C1BEDC0B-3033-4EB1-B0FA-C6B335BAF95F}">
      <dgm:prSet/>
      <dgm:spPr/>
      <dgm:t>
        <a:bodyPr/>
        <a:lstStyle/>
        <a:p>
          <a:endParaRPr lang="en-US"/>
        </a:p>
      </dgm:t>
    </dgm:pt>
    <dgm:pt modelId="{EADBBD16-F955-4403-8314-8FC96EA6661A}">
      <dgm:prSet phldrT="[Text]"/>
      <dgm:spPr/>
      <dgm:t>
        <a:bodyPr/>
        <a:lstStyle/>
        <a:p>
          <a:r>
            <a:rPr lang="en-US" dirty="0" smtClean="0"/>
            <a:t>Drugs (including prescription)</a:t>
          </a:r>
          <a:endParaRPr lang="en-US" dirty="0"/>
        </a:p>
      </dgm:t>
    </dgm:pt>
    <dgm:pt modelId="{0BA5F33D-88D7-4638-B49A-B38142A4C568}" type="parTrans" cxnId="{54D0C9A3-3678-4944-88AF-0FB67132FC1D}">
      <dgm:prSet/>
      <dgm:spPr/>
      <dgm:t>
        <a:bodyPr/>
        <a:lstStyle/>
        <a:p>
          <a:endParaRPr lang="en-US"/>
        </a:p>
      </dgm:t>
    </dgm:pt>
    <dgm:pt modelId="{8A9D7767-6575-4063-92A9-501077EB3912}" type="sibTrans" cxnId="{54D0C9A3-3678-4944-88AF-0FB67132FC1D}">
      <dgm:prSet/>
      <dgm:spPr/>
      <dgm:t>
        <a:bodyPr/>
        <a:lstStyle/>
        <a:p>
          <a:endParaRPr lang="en-US"/>
        </a:p>
      </dgm:t>
    </dgm:pt>
    <dgm:pt modelId="{B6AA612D-4C6B-4C8D-9115-7CBD9F60D239}" type="pres">
      <dgm:prSet presAssocID="{E946A93F-5351-4E65-A65A-EE06EE94C9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A1AE06-351F-4816-9104-CFA9D8D214B4}" type="pres">
      <dgm:prSet presAssocID="{8610A221-7F6C-46A6-A577-61E5348CAE84}" presName="centerShape" presStyleLbl="node0" presStyleIdx="0" presStyleCnt="1"/>
      <dgm:spPr/>
      <dgm:t>
        <a:bodyPr/>
        <a:lstStyle/>
        <a:p>
          <a:endParaRPr lang="en-US"/>
        </a:p>
      </dgm:t>
    </dgm:pt>
    <dgm:pt modelId="{9A330A12-22CC-4938-B99D-FD0FEF7756E8}" type="pres">
      <dgm:prSet presAssocID="{84FDB17C-2A93-41C8-AC76-8ADB85C9318E}" presName="Name9" presStyleLbl="parChTrans1D2" presStyleIdx="0" presStyleCnt="3"/>
      <dgm:spPr/>
      <dgm:t>
        <a:bodyPr/>
        <a:lstStyle/>
        <a:p>
          <a:endParaRPr lang="en-US"/>
        </a:p>
      </dgm:t>
    </dgm:pt>
    <dgm:pt modelId="{38C633A0-8457-4F93-8AF8-51C0E24C4F50}" type="pres">
      <dgm:prSet presAssocID="{84FDB17C-2A93-41C8-AC76-8ADB85C9318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ADEEE60-3ECB-4DE7-B386-49E5063BC528}" type="pres">
      <dgm:prSet presAssocID="{41D3A66D-F8E8-4C25-9DAA-802BD6A05180}" presName="node" presStyleLbl="node1" presStyleIdx="0" presStyleCnt="3" custRadScaleRad="114760" custRadScaleInc="-191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DCAE5-9ACE-46D9-A425-062971DE8E70}" type="pres">
      <dgm:prSet presAssocID="{AAE99363-5B89-4B06-A147-DAC4B737C58F}" presName="Name9" presStyleLbl="parChTrans1D2" presStyleIdx="1" presStyleCnt="3"/>
      <dgm:spPr/>
      <dgm:t>
        <a:bodyPr/>
        <a:lstStyle/>
        <a:p>
          <a:endParaRPr lang="en-US"/>
        </a:p>
      </dgm:t>
    </dgm:pt>
    <dgm:pt modelId="{6CD1E6D1-5E92-4CDB-AEEC-5444B8D2656C}" type="pres">
      <dgm:prSet presAssocID="{AAE99363-5B89-4B06-A147-DAC4B737C58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C08ED8C-A406-4C0C-AB51-4122B7302714}" type="pres">
      <dgm:prSet presAssocID="{BEDC11FB-F0AB-43A5-AF42-F03B71EC0F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23BA7-8775-48A1-9462-DC1E57FB8741}" type="pres">
      <dgm:prSet presAssocID="{0BA5F33D-88D7-4638-B49A-B38142A4C568}" presName="Name9" presStyleLbl="parChTrans1D2" presStyleIdx="2" presStyleCnt="3"/>
      <dgm:spPr/>
      <dgm:t>
        <a:bodyPr/>
        <a:lstStyle/>
        <a:p>
          <a:endParaRPr lang="en-US"/>
        </a:p>
      </dgm:t>
    </dgm:pt>
    <dgm:pt modelId="{DB97F38C-7410-400F-ACD9-9BDA55BD7270}" type="pres">
      <dgm:prSet presAssocID="{0BA5F33D-88D7-4638-B49A-B38142A4C56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5BE2453-948C-4EF5-B675-4B7ACC31D5B7}" type="pres">
      <dgm:prSet presAssocID="{EADBBD16-F955-4403-8314-8FC96EA6661A}" presName="node" presStyleLbl="node1" presStyleIdx="2" presStyleCnt="3" custRadScaleRad="100786" custRadScaleInc="198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3B7937-E2EB-41D7-BD64-0331C6DD2E7B}" type="presOf" srcId="{84FDB17C-2A93-41C8-AC76-8ADB85C9318E}" destId="{9A330A12-22CC-4938-B99D-FD0FEF7756E8}" srcOrd="0" destOrd="0" presId="urn:microsoft.com/office/officeart/2005/8/layout/radial1"/>
    <dgm:cxn modelId="{88DB182E-6472-43F7-8E9F-4FED47038FF2}" type="presOf" srcId="{8610A221-7F6C-46A6-A577-61E5348CAE84}" destId="{AEA1AE06-351F-4816-9104-CFA9D8D214B4}" srcOrd="0" destOrd="0" presId="urn:microsoft.com/office/officeart/2005/8/layout/radial1"/>
    <dgm:cxn modelId="{54D0C9A3-3678-4944-88AF-0FB67132FC1D}" srcId="{8610A221-7F6C-46A6-A577-61E5348CAE84}" destId="{EADBBD16-F955-4403-8314-8FC96EA6661A}" srcOrd="2" destOrd="0" parTransId="{0BA5F33D-88D7-4638-B49A-B38142A4C568}" sibTransId="{8A9D7767-6575-4063-92A9-501077EB3912}"/>
    <dgm:cxn modelId="{CD4CCE01-C9D6-4716-80CC-82AAC8749E29}" type="presOf" srcId="{84FDB17C-2A93-41C8-AC76-8ADB85C9318E}" destId="{38C633A0-8457-4F93-8AF8-51C0E24C4F50}" srcOrd="1" destOrd="0" presId="urn:microsoft.com/office/officeart/2005/8/layout/radial1"/>
    <dgm:cxn modelId="{21ECF62D-1084-4931-BA99-1381882F8827}" type="presOf" srcId="{AAE99363-5B89-4B06-A147-DAC4B737C58F}" destId="{DD9DCAE5-9ACE-46D9-A425-062971DE8E70}" srcOrd="0" destOrd="0" presId="urn:microsoft.com/office/officeart/2005/8/layout/radial1"/>
    <dgm:cxn modelId="{33D6D5B2-D6B6-499A-81B3-B336F7AAF80D}" type="presOf" srcId="{41D3A66D-F8E8-4C25-9DAA-802BD6A05180}" destId="{7ADEEE60-3ECB-4DE7-B386-49E5063BC528}" srcOrd="0" destOrd="0" presId="urn:microsoft.com/office/officeart/2005/8/layout/radial1"/>
    <dgm:cxn modelId="{CB3A71B9-8B67-4766-AF2A-C66599401780}" type="presOf" srcId="{E946A93F-5351-4E65-A65A-EE06EE94C970}" destId="{B6AA612D-4C6B-4C8D-9115-7CBD9F60D239}" srcOrd="0" destOrd="0" presId="urn:microsoft.com/office/officeart/2005/8/layout/radial1"/>
    <dgm:cxn modelId="{BDE0BC78-B422-4021-9435-DB5C4D8561FB}" type="presOf" srcId="{0BA5F33D-88D7-4638-B49A-B38142A4C568}" destId="{DB97F38C-7410-400F-ACD9-9BDA55BD7270}" srcOrd="1" destOrd="0" presId="urn:microsoft.com/office/officeart/2005/8/layout/radial1"/>
    <dgm:cxn modelId="{C22F21AC-1CC0-4CD0-B4C6-A1F5A29784D8}" type="presOf" srcId="{BEDC11FB-F0AB-43A5-AF42-F03B71EC0F3D}" destId="{4C08ED8C-A406-4C0C-AB51-4122B7302714}" srcOrd="0" destOrd="0" presId="urn:microsoft.com/office/officeart/2005/8/layout/radial1"/>
    <dgm:cxn modelId="{C1BEDC0B-3033-4EB1-B0FA-C6B335BAF95F}" srcId="{8610A221-7F6C-46A6-A577-61E5348CAE84}" destId="{BEDC11FB-F0AB-43A5-AF42-F03B71EC0F3D}" srcOrd="1" destOrd="0" parTransId="{AAE99363-5B89-4B06-A147-DAC4B737C58F}" sibTransId="{6B5EB626-FFDC-4619-BE9C-F80451B10A14}"/>
    <dgm:cxn modelId="{A7335A90-BB12-45F7-A8C9-28415248CEA6}" srcId="{8610A221-7F6C-46A6-A577-61E5348CAE84}" destId="{41D3A66D-F8E8-4C25-9DAA-802BD6A05180}" srcOrd="0" destOrd="0" parTransId="{84FDB17C-2A93-41C8-AC76-8ADB85C9318E}" sibTransId="{67E3793E-3485-41D5-8051-EC41395FCCD0}"/>
    <dgm:cxn modelId="{35234041-721F-4650-BA32-BA2B3A9A6132}" type="presOf" srcId="{EADBBD16-F955-4403-8314-8FC96EA6661A}" destId="{B5BE2453-948C-4EF5-B675-4B7ACC31D5B7}" srcOrd="0" destOrd="0" presId="urn:microsoft.com/office/officeart/2005/8/layout/radial1"/>
    <dgm:cxn modelId="{813765EE-FFDA-4E1B-A5F0-8D2040367007}" srcId="{E946A93F-5351-4E65-A65A-EE06EE94C970}" destId="{8610A221-7F6C-46A6-A577-61E5348CAE84}" srcOrd="0" destOrd="0" parTransId="{9FD1A153-9533-47C2-ABF8-8C1D6EC5AA9E}" sibTransId="{81B0C75F-0ED4-44EE-9EE8-A6752DA63615}"/>
    <dgm:cxn modelId="{FF2855F3-8DE0-4359-BBBB-2BD496FEDF04}" type="presOf" srcId="{AAE99363-5B89-4B06-A147-DAC4B737C58F}" destId="{6CD1E6D1-5E92-4CDB-AEEC-5444B8D2656C}" srcOrd="1" destOrd="0" presId="urn:microsoft.com/office/officeart/2005/8/layout/radial1"/>
    <dgm:cxn modelId="{7A0FC18C-4060-47E4-9D1F-7D36F7BCF42C}" type="presOf" srcId="{0BA5F33D-88D7-4638-B49A-B38142A4C568}" destId="{9AC23BA7-8775-48A1-9462-DC1E57FB8741}" srcOrd="0" destOrd="0" presId="urn:microsoft.com/office/officeart/2005/8/layout/radial1"/>
    <dgm:cxn modelId="{E7DF28B4-4359-4C0D-8207-24EBF9795629}" type="presParOf" srcId="{B6AA612D-4C6B-4C8D-9115-7CBD9F60D239}" destId="{AEA1AE06-351F-4816-9104-CFA9D8D214B4}" srcOrd="0" destOrd="0" presId="urn:microsoft.com/office/officeart/2005/8/layout/radial1"/>
    <dgm:cxn modelId="{0C3F3743-A4E7-4C57-8AF2-896C7EEA18A8}" type="presParOf" srcId="{B6AA612D-4C6B-4C8D-9115-7CBD9F60D239}" destId="{9A330A12-22CC-4938-B99D-FD0FEF7756E8}" srcOrd="1" destOrd="0" presId="urn:microsoft.com/office/officeart/2005/8/layout/radial1"/>
    <dgm:cxn modelId="{15702777-CB05-4A60-95AD-098DEADBC607}" type="presParOf" srcId="{9A330A12-22CC-4938-B99D-FD0FEF7756E8}" destId="{38C633A0-8457-4F93-8AF8-51C0E24C4F50}" srcOrd="0" destOrd="0" presId="urn:microsoft.com/office/officeart/2005/8/layout/radial1"/>
    <dgm:cxn modelId="{DE60A0B9-109B-49E9-A4D7-853BA83CDB87}" type="presParOf" srcId="{B6AA612D-4C6B-4C8D-9115-7CBD9F60D239}" destId="{7ADEEE60-3ECB-4DE7-B386-49E5063BC528}" srcOrd="2" destOrd="0" presId="urn:microsoft.com/office/officeart/2005/8/layout/radial1"/>
    <dgm:cxn modelId="{E902E141-229F-48B4-839A-D8CFBD5ACC5D}" type="presParOf" srcId="{B6AA612D-4C6B-4C8D-9115-7CBD9F60D239}" destId="{DD9DCAE5-9ACE-46D9-A425-062971DE8E70}" srcOrd="3" destOrd="0" presId="urn:microsoft.com/office/officeart/2005/8/layout/radial1"/>
    <dgm:cxn modelId="{26CD4913-AE7A-4484-A3B4-31166ACF61D7}" type="presParOf" srcId="{DD9DCAE5-9ACE-46D9-A425-062971DE8E70}" destId="{6CD1E6D1-5E92-4CDB-AEEC-5444B8D2656C}" srcOrd="0" destOrd="0" presId="urn:microsoft.com/office/officeart/2005/8/layout/radial1"/>
    <dgm:cxn modelId="{DE75C2D7-7391-4D51-A82B-AE78A12C612F}" type="presParOf" srcId="{B6AA612D-4C6B-4C8D-9115-7CBD9F60D239}" destId="{4C08ED8C-A406-4C0C-AB51-4122B7302714}" srcOrd="4" destOrd="0" presId="urn:microsoft.com/office/officeart/2005/8/layout/radial1"/>
    <dgm:cxn modelId="{899038C7-8B83-4C4D-9ED7-BBF7112FCDE2}" type="presParOf" srcId="{B6AA612D-4C6B-4C8D-9115-7CBD9F60D239}" destId="{9AC23BA7-8775-48A1-9462-DC1E57FB8741}" srcOrd="5" destOrd="0" presId="urn:microsoft.com/office/officeart/2005/8/layout/radial1"/>
    <dgm:cxn modelId="{91139DA2-0F2F-40C2-8524-99DFC7A0B814}" type="presParOf" srcId="{9AC23BA7-8775-48A1-9462-DC1E57FB8741}" destId="{DB97F38C-7410-400F-ACD9-9BDA55BD7270}" srcOrd="0" destOrd="0" presId="urn:microsoft.com/office/officeart/2005/8/layout/radial1"/>
    <dgm:cxn modelId="{DCB8DAF4-7F49-4E08-BF23-53559CBA1BB9}" type="presParOf" srcId="{B6AA612D-4C6B-4C8D-9115-7CBD9F60D239}" destId="{B5BE2453-948C-4EF5-B675-4B7ACC31D5B7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1AE06-351F-4816-9104-CFA9D8D214B4}">
      <dsp:nvSpPr>
        <dsp:cNvPr id="0" name=""/>
        <dsp:cNvSpPr/>
      </dsp:nvSpPr>
      <dsp:spPr>
        <a:xfrm>
          <a:off x="3383754" y="1786919"/>
          <a:ext cx="1360490" cy="13604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Substance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Use</a:t>
          </a:r>
          <a:endParaRPr lang="en-US" sz="1800" kern="1200" dirty="0"/>
        </a:p>
      </dsp:txBody>
      <dsp:txXfrm>
        <a:off x="3582993" y="1986158"/>
        <a:ext cx="962012" cy="962012"/>
      </dsp:txXfrm>
    </dsp:sp>
    <dsp:sp modelId="{9A330A12-22CC-4938-B99D-FD0FEF7756E8}">
      <dsp:nvSpPr>
        <dsp:cNvPr id="0" name=""/>
        <dsp:cNvSpPr/>
      </dsp:nvSpPr>
      <dsp:spPr>
        <a:xfrm rot="9296928">
          <a:off x="2806230" y="2882656"/>
          <a:ext cx="673178" cy="30128"/>
        </a:xfrm>
        <a:custGeom>
          <a:avLst/>
          <a:gdLst/>
          <a:ahLst/>
          <a:cxnLst/>
          <a:rect l="0" t="0" r="0" b="0"/>
          <a:pathLst>
            <a:path>
              <a:moveTo>
                <a:pt x="0" y="15064"/>
              </a:moveTo>
              <a:lnTo>
                <a:pt x="673178" y="15064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25989" y="2880891"/>
        <a:ext cx="33658" cy="33658"/>
      </dsp:txXfrm>
    </dsp:sp>
    <dsp:sp modelId="{7ADEEE60-3ECB-4DE7-B386-49E5063BC528}">
      <dsp:nvSpPr>
        <dsp:cNvPr id="0" name=""/>
        <dsp:cNvSpPr/>
      </dsp:nvSpPr>
      <dsp:spPr>
        <a:xfrm>
          <a:off x="1541393" y="2648031"/>
          <a:ext cx="1360490" cy="13604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Smoking</a:t>
          </a:r>
          <a:endParaRPr lang="en-US" sz="1400" kern="1200" dirty="0"/>
        </a:p>
      </dsp:txBody>
      <dsp:txXfrm>
        <a:off x="1740632" y="2847270"/>
        <a:ext cx="962012" cy="962012"/>
      </dsp:txXfrm>
    </dsp:sp>
    <dsp:sp modelId="{DD9DCAE5-9ACE-46D9-A425-062971DE8E70}">
      <dsp:nvSpPr>
        <dsp:cNvPr id="0" name=""/>
        <dsp:cNvSpPr/>
      </dsp:nvSpPr>
      <dsp:spPr>
        <a:xfrm rot="1800000">
          <a:off x="4625536" y="2895126"/>
          <a:ext cx="411615" cy="30128"/>
        </a:xfrm>
        <a:custGeom>
          <a:avLst/>
          <a:gdLst/>
          <a:ahLst/>
          <a:cxnLst/>
          <a:rect l="0" t="0" r="0" b="0"/>
          <a:pathLst>
            <a:path>
              <a:moveTo>
                <a:pt x="0" y="15064"/>
              </a:moveTo>
              <a:lnTo>
                <a:pt x="411615" y="15064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21054" y="2899900"/>
        <a:ext cx="20580" cy="20580"/>
      </dsp:txXfrm>
    </dsp:sp>
    <dsp:sp modelId="{4C08ED8C-A406-4C0C-AB51-4122B7302714}">
      <dsp:nvSpPr>
        <dsp:cNvPr id="0" name=""/>
        <dsp:cNvSpPr/>
      </dsp:nvSpPr>
      <dsp:spPr>
        <a:xfrm>
          <a:off x="4918443" y="2672972"/>
          <a:ext cx="1360490" cy="13604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Alcohol</a:t>
          </a:r>
          <a:endParaRPr lang="en-US" sz="1400" kern="1200" dirty="0"/>
        </a:p>
      </dsp:txBody>
      <dsp:txXfrm>
        <a:off x="5117682" y="2872211"/>
        <a:ext cx="962012" cy="962012"/>
      </dsp:txXfrm>
    </dsp:sp>
    <dsp:sp modelId="{9AC23BA7-8775-48A1-9462-DC1E57FB8741}">
      <dsp:nvSpPr>
        <dsp:cNvPr id="0" name=""/>
        <dsp:cNvSpPr/>
      </dsp:nvSpPr>
      <dsp:spPr>
        <a:xfrm rot="16144632">
          <a:off x="3836845" y="1559198"/>
          <a:ext cx="425544" cy="30128"/>
        </a:xfrm>
        <a:custGeom>
          <a:avLst/>
          <a:gdLst/>
          <a:ahLst/>
          <a:cxnLst/>
          <a:rect l="0" t="0" r="0" b="0"/>
          <a:pathLst>
            <a:path>
              <a:moveTo>
                <a:pt x="0" y="15064"/>
              </a:moveTo>
              <a:lnTo>
                <a:pt x="425544" y="15064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38979" y="1563624"/>
        <a:ext cx="21277" cy="21277"/>
      </dsp:txXfrm>
    </dsp:sp>
    <dsp:sp modelId="{B5BE2453-948C-4EF5-B675-4B7ACC31D5B7}">
      <dsp:nvSpPr>
        <dsp:cNvPr id="0" name=""/>
        <dsp:cNvSpPr/>
      </dsp:nvSpPr>
      <dsp:spPr>
        <a:xfrm>
          <a:off x="3354990" y="1116"/>
          <a:ext cx="1360490" cy="13604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Drugs (including prescription)</a:t>
          </a:r>
          <a:endParaRPr lang="en-US" sz="1400" kern="1200" dirty="0"/>
        </a:p>
      </dsp:txBody>
      <dsp:txXfrm>
        <a:off x="3554229" y="200355"/>
        <a:ext cx="962012" cy="962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1B96E-67F8-4516-9BF6-2E50B7F5F5CE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E56BB-9758-49A0-A44A-CFA0E98B8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17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yToii3-p-N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url=http://www.clipartpanda.com/categories/eye-clip-art-black-and-white&amp;rct=j&amp;frm=1&amp;q=&amp;esrc=s&amp;sa=U&amp;ei=AQ_nVN6QMcLT7Qazm4H4Cw&amp;ved=0CBYQ9QEwAA&amp;usg=AFQjCNE5TNGqDeBQovQFxseszVu9ll7AF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6670" y="391886"/>
            <a:ext cx="10270269" cy="5134147"/>
          </a:xfrm>
        </p:spPr>
        <p:txBody>
          <a:bodyPr/>
          <a:lstStyle/>
          <a:p>
            <a:r>
              <a:rPr lang="en-GB" sz="7200" dirty="0" smtClean="0"/>
              <a:t>Component 3</a:t>
            </a:r>
            <a:br>
              <a:rPr lang="en-GB" sz="7200" dirty="0" smtClean="0"/>
            </a:br>
            <a:r>
              <a:rPr lang="en-GB" sz="7200" dirty="0" smtClean="0"/>
              <a:t>exam prep and revision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4411653"/>
            <a:ext cx="8045373" cy="187484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Good progress: To identify the physical factors and give examples.</a:t>
            </a:r>
          </a:p>
          <a:p>
            <a:r>
              <a:rPr lang="en-GB" dirty="0" smtClean="0"/>
              <a:t>Excellent progress: to demonstrate knowledge and understanding of the physical factors to a given scenario and apply the pies to show how it affects health and well being.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8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6928936" cy="5408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What is a balanced diet?</a:t>
            </a:r>
          </a:p>
          <a:p>
            <a:pPr marL="0" indent="0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A balanced diet is a diet that has the correct nutrients and the right proportions to keep you body and mind healthy…</a:t>
            </a: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Task – My diary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entury Gothic" panose="020B0502020202020204" pitchFamily="34" charset="0"/>
              </a:rPr>
              <a:t>Make a list of what you had to eat and drink yesterday...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entury Gothic" panose="020B0502020202020204" pitchFamily="34" charset="0"/>
              </a:rPr>
              <a:t>Colour code your food and drink to clearly see what nutrients you had yesterday…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entury Gothic" panose="020B0502020202020204" pitchFamily="34" charset="0"/>
              </a:rPr>
              <a:t>Do you think your choices were </a:t>
            </a:r>
            <a:r>
              <a:rPr lang="en-GB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healthy</a:t>
            </a:r>
            <a:r>
              <a:rPr lang="en-GB" sz="2400" dirty="0" smtClean="0">
                <a:latin typeface="Century Gothic" panose="020B0502020202020204" pitchFamily="34" charset="0"/>
              </a:rPr>
              <a:t> or </a:t>
            </a:r>
            <a:r>
              <a:rPr lang="en-GB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unhealthy</a:t>
            </a:r>
            <a:r>
              <a:rPr lang="en-GB" sz="2400" dirty="0" smtClean="0">
                <a:latin typeface="Century Gothic" panose="020B0502020202020204" pitchFamily="34" charset="0"/>
              </a:rPr>
              <a:t> and explain your answer…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The Eatwell Guide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85" y="2432957"/>
            <a:ext cx="4447758" cy="312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Diet… the eat well plate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6928936" cy="5408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The eat well guide says: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Century Gothic" panose="020B0502020202020204" pitchFamily="34" charset="0"/>
              </a:rPr>
              <a:t>Eat at least 5 portions of fruit and vegetables a day.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Century Gothic" panose="020B0502020202020204" pitchFamily="34" charset="0"/>
              </a:rPr>
              <a:t>Base meals on starchy foods (breads, rice and pasta).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Century Gothic" panose="020B0502020202020204" pitchFamily="34" charset="0"/>
              </a:rPr>
              <a:t>Consume dairy once a day.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Century Gothic" panose="020B0502020202020204" pitchFamily="34" charset="0"/>
              </a:rPr>
              <a:t>Consume protein once a day.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Century Gothic" panose="020B0502020202020204" pitchFamily="34" charset="0"/>
              </a:rPr>
              <a:t>Eat a small amount of oil and spreads a day.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Century Gothic" panose="020B0502020202020204" pitchFamily="34" charset="0"/>
              </a:rPr>
              <a:t>Drink plenty of fluids (8 glasses of water).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Century Gothic" panose="020B0502020202020204" pitchFamily="34" charset="0"/>
              </a:rPr>
              <a:t>Reduce your salt, sugar and fat intake.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The Eatwell Guide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428" y="3415959"/>
            <a:ext cx="4447758" cy="312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Diet… the eat well plate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3075393" cy="5408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Eating more than you need: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Obesity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Heart disease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High blood pressure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Strokes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Tooth decay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Cancer</a:t>
            </a:r>
          </a:p>
        </p:txBody>
      </p:sp>
      <p:pic>
        <p:nvPicPr>
          <p:cNvPr id="7170" name="Picture 2" descr="thumb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98" y="1951979"/>
            <a:ext cx="5304107" cy="45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54606" y="1128450"/>
            <a:ext cx="3075393" cy="5408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Eating less than you need: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Anorexia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Anaemia (low iron count in the) blood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Stunted bone growth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Heart failure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Depression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Tiredness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Cancer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Rickets</a:t>
            </a:r>
          </a:p>
        </p:txBody>
      </p:sp>
    </p:spTree>
    <p:extLst>
      <p:ext uri="{BB962C8B-B14F-4D97-AF65-F5344CB8AC3E}">
        <p14:creationId xmlns:p14="http://schemas.microsoft.com/office/powerpoint/2010/main" val="24606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Diet… </a:t>
            </a:r>
            <a:r>
              <a:rPr lang="en-GB" dirty="0" smtClean="0">
                <a:solidFill>
                  <a:srgbClr val="FF0000"/>
                </a:solidFill>
              </a:rPr>
              <a:t>task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51679" y="1128450"/>
            <a:ext cx="6112508" cy="5386649"/>
          </a:xfrm>
          <a:prstGeom prst="rect">
            <a:avLst/>
          </a:prstGeom>
          <a:solidFill>
            <a:schemeClr val="bg2"/>
          </a:solidFill>
          <a:ln w="57150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b="1" u="sng" dirty="0" smtClean="0">
                <a:latin typeface="Century Gothic" panose="020B0502020202020204" pitchFamily="34" charset="0"/>
              </a:rPr>
              <a:t>Brian:</a:t>
            </a:r>
          </a:p>
          <a:p>
            <a:pPr marL="0" indent="0">
              <a:buNone/>
            </a:pPr>
            <a:r>
              <a:rPr lang="en-GB" sz="2400" dirty="0"/>
              <a:t>Six months ago Brian’s wife, Enid, died. She had been ill for several years. </a:t>
            </a:r>
            <a:r>
              <a:rPr lang="en-GB" sz="2400" dirty="0" smtClean="0"/>
              <a:t>Brian </a:t>
            </a:r>
            <a:r>
              <a:rPr lang="en-GB" sz="2400" dirty="0"/>
              <a:t>visited her every day in the care home, where he got to know the staff well. He often stayed for </a:t>
            </a:r>
            <a:r>
              <a:rPr lang="en-GB" sz="2400" dirty="0" smtClean="0"/>
              <a:t>breakfast and lunch, but </a:t>
            </a:r>
            <a:r>
              <a:rPr lang="en-GB" sz="2400" dirty="0"/>
              <a:t>since Enid’s death, he hasn’t been back to the care </a:t>
            </a:r>
            <a:r>
              <a:rPr lang="en-GB" sz="2400" dirty="0" smtClean="0"/>
              <a:t>home</a:t>
            </a:r>
            <a:r>
              <a:rPr lang="en-GB" sz="2400" dirty="0"/>
              <a:t> </a:t>
            </a:r>
            <a:r>
              <a:rPr lang="en-GB" sz="2400" dirty="0" smtClean="0"/>
              <a:t>and now started to buy/order in take-</a:t>
            </a:r>
            <a:r>
              <a:rPr lang="en-GB" sz="2400" dirty="0" err="1" smtClean="0"/>
              <a:t>aways</a:t>
            </a:r>
            <a:r>
              <a:rPr lang="en-GB" sz="2400" dirty="0" smtClean="0"/>
              <a:t> and fast food. </a:t>
            </a:r>
          </a:p>
          <a:p>
            <a:pPr marL="0" indent="0">
              <a:buNone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What will be the affects on Brian's health and well-being if he continues to eat this way </a:t>
            </a:r>
            <a:r>
              <a:rPr lang="en-GB" sz="2400" b="1" dirty="0" smtClean="0">
                <a:solidFill>
                  <a:srgbClr val="FF0000"/>
                </a:solidFill>
              </a:rPr>
              <a:t>(4)</a:t>
            </a:r>
            <a:r>
              <a:rPr lang="en-GB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Using the eat well plate, suggest a healthy breakfast and lunch option for Brian </a:t>
            </a:r>
            <a:r>
              <a:rPr lang="en-GB" sz="2400" b="1" dirty="0" smtClean="0">
                <a:solidFill>
                  <a:srgbClr val="FF0000"/>
                </a:solidFill>
              </a:rPr>
              <a:t>(4)</a:t>
            </a:r>
            <a:r>
              <a:rPr lang="en-GB" sz="2400" dirty="0" smtClean="0"/>
              <a:t>…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8" name="Picture 2" descr="The Eatwell Guide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443" y="1874517"/>
            <a:ext cx="4447758" cy="3120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2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4544965" cy="5408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What is exercise?</a:t>
            </a:r>
          </a:p>
          <a:p>
            <a:pPr marL="0" indent="0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Exercise is used to maintain an individuals health and well being. </a:t>
            </a:r>
            <a:endParaRPr lang="en-GB" sz="2400" b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57068" y="948835"/>
            <a:ext cx="6112508" cy="5386649"/>
          </a:xfrm>
          <a:prstGeom prst="rect">
            <a:avLst/>
          </a:prstGeom>
          <a:solidFill>
            <a:schemeClr val="bg2"/>
          </a:solidFill>
          <a:ln w="571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b="1" u="sng" dirty="0" smtClean="0">
                <a:latin typeface="Century Gothic" panose="020B0502020202020204" pitchFamily="34" charset="0"/>
              </a:rPr>
              <a:t>How exercise helps:</a:t>
            </a:r>
          </a:p>
          <a:p>
            <a:pPr marL="0" indent="0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Exercise helps: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Improving your strength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Improving your stamina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Improving your muscles and body tone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Y</a:t>
            </a:r>
            <a:r>
              <a:rPr lang="en-GB" sz="2400" dirty="0" smtClean="0">
                <a:latin typeface="Century Gothic" panose="020B0502020202020204" pitchFamily="34" charset="0"/>
              </a:rPr>
              <a:t>ou to concentrate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You to relieve stress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Relax and feel good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You to gain personal satisfaction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You to socialise with others. </a:t>
            </a:r>
          </a:p>
        </p:txBody>
      </p:sp>
      <p:pic>
        <p:nvPicPr>
          <p:cNvPr id="9222" name="Picture 6" descr="thumb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1678" y="2849607"/>
            <a:ext cx="3645443" cy="3866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4544965" cy="5408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What is exercise?</a:t>
            </a:r>
          </a:p>
          <a:p>
            <a:pPr marL="0" indent="0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Exercise is used to maintain an individuals health and well being. </a:t>
            </a:r>
            <a:endParaRPr lang="en-GB" sz="2400" b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57068" y="948835"/>
            <a:ext cx="6112508" cy="5386649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b="1" u="sng" dirty="0" smtClean="0">
                <a:latin typeface="Century Gothic" panose="020B0502020202020204" pitchFamily="34" charset="0"/>
              </a:rPr>
              <a:t>Not doing exercise:</a:t>
            </a:r>
          </a:p>
          <a:p>
            <a:pPr marL="0" indent="0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Not doing exercise can: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Stiffen the joints.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Lead to poor stamina and strength.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Lead to obesity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Lead to strokes.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Lead to coronary heart disease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Lead to poorly developed heart and skeletal muscles.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Create a sluggish blood flow.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Lead to osteoporosis. </a:t>
            </a:r>
          </a:p>
        </p:txBody>
      </p:sp>
      <p:pic>
        <p:nvPicPr>
          <p:cNvPr id="11270" name="Picture 6" descr="/images/r/comic-acordian-crunch-1024x626/c960x540g0-0-1024-576/comic-acordian-crunch-1024x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3195308"/>
            <a:ext cx="4682651" cy="263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Substance use…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6196872" cy="5408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What is substance use?</a:t>
            </a:r>
          </a:p>
          <a:p>
            <a:pPr marL="0" indent="0">
              <a:buNone/>
            </a:pPr>
            <a:r>
              <a:rPr lang="en-GB" sz="2400" b="1" dirty="0" smtClean="0">
                <a:latin typeface="Century Gothic" panose="020B0502020202020204" pitchFamily="34" charset="0"/>
              </a:rPr>
              <a:t>Is when an individual uses substances such as:</a:t>
            </a: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Alcohol</a:t>
            </a: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Smoking</a:t>
            </a: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Drugs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smtClean="0">
                <a:latin typeface="Century Gothic" panose="020B0502020202020204" pitchFamily="34" charset="0"/>
              </a:rPr>
              <a:t>(Illegal and prescription)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All these substances affect your health and well being in a negative way.</a:t>
            </a:r>
          </a:p>
        </p:txBody>
      </p:sp>
      <p:pic>
        <p:nvPicPr>
          <p:cNvPr id="1030" name="Picture 6" descr="Wine Bottle Clipart #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15" y="382385"/>
            <a:ext cx="3587441" cy="57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1110343" y="3935185"/>
            <a:ext cx="10836684" cy="2979459"/>
          </a:xfrm>
          <a:custGeom>
            <a:avLst/>
            <a:gdLst>
              <a:gd name="connsiteX0" fmla="*/ 159696 w 11212376"/>
              <a:gd name="connsiteY0" fmla="*/ 4868783 h 5324308"/>
              <a:gd name="connsiteX1" fmla="*/ 257667 w 11212376"/>
              <a:gd name="connsiteY1" fmla="*/ 4836126 h 5324308"/>
              <a:gd name="connsiteX2" fmla="*/ 2576325 w 11212376"/>
              <a:gd name="connsiteY2" fmla="*/ 2778726 h 5324308"/>
              <a:gd name="connsiteX3" fmla="*/ 2364053 w 11212376"/>
              <a:gd name="connsiteY3" fmla="*/ 4868783 h 5324308"/>
              <a:gd name="connsiteX4" fmla="*/ 5368510 w 11212376"/>
              <a:gd name="connsiteY4" fmla="*/ 2452154 h 5324308"/>
              <a:gd name="connsiteX5" fmla="*/ 4731696 w 11212376"/>
              <a:gd name="connsiteY5" fmla="*/ 4983083 h 5324308"/>
              <a:gd name="connsiteX6" fmla="*/ 7017696 w 11212376"/>
              <a:gd name="connsiteY6" fmla="*/ 3399211 h 5324308"/>
              <a:gd name="connsiteX7" fmla="*/ 7572867 w 11212376"/>
              <a:gd name="connsiteY7" fmla="*/ 4917768 h 5324308"/>
              <a:gd name="connsiteX8" fmla="*/ 8879153 w 11212376"/>
              <a:gd name="connsiteY8" fmla="*/ 4623854 h 5324308"/>
              <a:gd name="connsiteX9" fmla="*/ 9156739 w 11212376"/>
              <a:gd name="connsiteY9" fmla="*/ 5064726 h 5324308"/>
              <a:gd name="connsiteX10" fmla="*/ 11165153 w 11212376"/>
              <a:gd name="connsiteY10" fmla="*/ 2868 h 5324308"/>
              <a:gd name="connsiteX11" fmla="*/ 10381382 w 11212376"/>
              <a:gd name="connsiteY11" fmla="*/ 4493226 h 532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12376" h="5324308">
                <a:moveTo>
                  <a:pt x="159696" y="4868783"/>
                </a:moveTo>
                <a:cubicBezTo>
                  <a:pt x="7295" y="5026626"/>
                  <a:pt x="-145105" y="5184469"/>
                  <a:pt x="257667" y="4836126"/>
                </a:cubicBezTo>
                <a:cubicBezTo>
                  <a:pt x="660439" y="4487783"/>
                  <a:pt x="2225261" y="2773283"/>
                  <a:pt x="2576325" y="2778726"/>
                </a:cubicBezTo>
                <a:cubicBezTo>
                  <a:pt x="2927389" y="2784169"/>
                  <a:pt x="1898689" y="4923212"/>
                  <a:pt x="2364053" y="4868783"/>
                </a:cubicBezTo>
                <a:cubicBezTo>
                  <a:pt x="2829417" y="4814354"/>
                  <a:pt x="4973903" y="2433104"/>
                  <a:pt x="5368510" y="2452154"/>
                </a:cubicBezTo>
                <a:cubicBezTo>
                  <a:pt x="5763117" y="2471204"/>
                  <a:pt x="4456832" y="4825240"/>
                  <a:pt x="4731696" y="4983083"/>
                </a:cubicBezTo>
                <a:cubicBezTo>
                  <a:pt x="5006560" y="5140926"/>
                  <a:pt x="6544168" y="3410097"/>
                  <a:pt x="7017696" y="3399211"/>
                </a:cubicBezTo>
                <a:cubicBezTo>
                  <a:pt x="7491224" y="3388325"/>
                  <a:pt x="7262624" y="4713661"/>
                  <a:pt x="7572867" y="4917768"/>
                </a:cubicBezTo>
                <a:cubicBezTo>
                  <a:pt x="7883110" y="5121875"/>
                  <a:pt x="8615174" y="4599361"/>
                  <a:pt x="8879153" y="4623854"/>
                </a:cubicBezTo>
                <a:cubicBezTo>
                  <a:pt x="9143132" y="4648347"/>
                  <a:pt x="8775739" y="5834890"/>
                  <a:pt x="9156739" y="5064726"/>
                </a:cubicBezTo>
                <a:cubicBezTo>
                  <a:pt x="9537739" y="4294562"/>
                  <a:pt x="10961046" y="98118"/>
                  <a:pt x="11165153" y="2868"/>
                </a:cubicBezTo>
                <a:cubicBezTo>
                  <a:pt x="11369260" y="-92382"/>
                  <a:pt x="10875321" y="2200422"/>
                  <a:pt x="10381382" y="44932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0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Substance use…</a:t>
            </a:r>
            <a:r>
              <a:rPr lang="en-GB" dirty="0" smtClean="0">
                <a:solidFill>
                  <a:srgbClr val="FF0000"/>
                </a:solidFill>
              </a:rPr>
              <a:t>task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128451"/>
            <a:ext cx="10488565" cy="5408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latin typeface="Century Gothic" panose="020B0502020202020204" pitchFamily="34" charset="0"/>
              </a:rPr>
              <a:t>Draw yourself a mini mind map and give as many examples as you can for alcohol, smoking and drugs (including prescription)…</a:t>
            </a:r>
            <a:endParaRPr lang="en-GB" sz="24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20095159"/>
              </p:ext>
            </p:extLst>
          </p:nvPr>
        </p:nvGraphicFramePr>
        <p:xfrm>
          <a:off x="1917700" y="2253343"/>
          <a:ext cx="8128000" cy="40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6" descr="Wine Bottle Clipart #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7476" y="2812342"/>
            <a:ext cx="2398224" cy="386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igarette Clip Art Fr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2421">
            <a:off x="-410579" y="2773158"/>
            <a:ext cx="5631083" cy="211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dical cannabis - pharmacist by Juhe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66" y="1874517"/>
            <a:ext cx="2586468" cy="25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hygiene…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6196872" cy="5408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What is personal hygiene?</a:t>
            </a:r>
          </a:p>
          <a:p>
            <a:pPr marL="0" indent="0">
              <a:buNone/>
            </a:pPr>
            <a:r>
              <a:rPr lang="en-GB" sz="2400" dirty="0"/>
              <a:t>Personal hygiene </a:t>
            </a:r>
            <a:r>
              <a:rPr lang="en-GB" sz="2400" dirty="0" smtClean="0"/>
              <a:t>is when you maintain the </a:t>
            </a:r>
            <a:r>
              <a:rPr lang="en-GB" sz="2400" dirty="0"/>
              <a:t>cleanliness of </a:t>
            </a:r>
            <a:r>
              <a:rPr lang="en-GB" sz="2400" dirty="0" smtClean="0"/>
              <a:t>your body </a:t>
            </a:r>
            <a:r>
              <a:rPr lang="en-GB" sz="2400" dirty="0"/>
              <a:t>and clothing to preserve </a:t>
            </a:r>
            <a:r>
              <a:rPr lang="en-GB" sz="2400" dirty="0" smtClean="0"/>
              <a:t>your </a:t>
            </a:r>
            <a:r>
              <a:rPr lang="en-GB" sz="2400" dirty="0"/>
              <a:t>health and well-being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u="sng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Watch this video to show a bad example of personal hygiene and how it can affect your health and well being as well as others….</a:t>
            </a:r>
            <a:endParaRPr lang="en-GB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400" b="1" u="sng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b="1" u="sng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GB" sz="2400" b="1" u="sng" dirty="0" smtClean="0">
                <a:latin typeface="Century Gothic" panose="020B0502020202020204" pitchFamily="34" charset="0"/>
                <a:hlinkClick r:id="rId2"/>
              </a:rPr>
              <a:t>www.youtube.com/watch?v=yToii3-p-NI</a:t>
            </a:r>
            <a:endParaRPr lang="en-GB" sz="2400" b="1" u="sng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400" b="1" u="sng" dirty="0" smtClean="0">
              <a:latin typeface="Century Gothic" panose="020B0502020202020204" pitchFamily="34" charset="0"/>
            </a:endParaRPr>
          </a:p>
        </p:txBody>
      </p:sp>
      <p:pic>
        <p:nvPicPr>
          <p:cNvPr id="3078" name="Picture 6" descr="Stin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43" y="1371600"/>
            <a:ext cx="3595663" cy="4098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4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hygiene…</a:t>
            </a:r>
            <a:r>
              <a:rPr lang="en-GB" dirty="0" smtClean="0">
                <a:solidFill>
                  <a:srgbClr val="FF0000"/>
                </a:solidFill>
              </a:rPr>
              <a:t>task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128451"/>
            <a:ext cx="10602863" cy="5408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Using the picture you have been given, you need to identify what needs personal hygiene needs to be maintained…</a:t>
            </a:r>
          </a:p>
          <a:p>
            <a:pPr marL="0" indent="0">
              <a:buNone/>
            </a:pPr>
            <a:endParaRPr lang="en-GB" sz="2400" b="1" u="sng" dirty="0" smtClean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Teen Boy And Girl Clipart #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" t="4534" r="4861" b="11591"/>
          <a:stretch/>
        </p:blipFill>
        <p:spPr bwMode="auto">
          <a:xfrm>
            <a:off x="3494315" y="2135167"/>
            <a:ext cx="5189674" cy="45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GB" dirty="0" smtClean="0"/>
              <a:t>Component 3…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6798308" cy="54081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*** PLEASE READ AND COPY ***</a:t>
            </a: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Your exam is on </a:t>
            </a:r>
            <a:r>
              <a:rPr lang="en-GB" sz="2400" b="1" smtClean="0">
                <a:latin typeface="Century Gothic" panose="020B0502020202020204" pitchFamily="34" charset="0"/>
              </a:rPr>
              <a:t>the </a:t>
            </a:r>
            <a:r>
              <a:rPr lang="en-GB" sz="2400" b="1" smtClean="0">
                <a:latin typeface="Century Gothic" panose="020B0502020202020204" pitchFamily="34" charset="0"/>
              </a:rPr>
              <a:t>7th</a:t>
            </a:r>
            <a:r>
              <a:rPr lang="en-GB" sz="2400" b="1" smtClean="0">
                <a:latin typeface="Century Gothic" panose="020B0502020202020204" pitchFamily="34" charset="0"/>
              </a:rPr>
              <a:t> </a:t>
            </a:r>
            <a:r>
              <a:rPr lang="en-GB" sz="2400" b="1" smtClean="0">
                <a:latin typeface="Century Gothic" panose="020B0502020202020204" pitchFamily="34" charset="0"/>
              </a:rPr>
              <a:t>February </a:t>
            </a:r>
            <a:r>
              <a:rPr lang="en-GB" sz="2400" b="1" smtClean="0">
                <a:latin typeface="Century Gothic" panose="020B0502020202020204" pitchFamily="34" charset="0"/>
              </a:rPr>
              <a:t>2020 </a:t>
            </a:r>
            <a:r>
              <a:rPr lang="en-GB" sz="2400" b="1" dirty="0" smtClean="0">
                <a:latin typeface="Century Gothic" panose="020B0502020202020204" pitchFamily="34" charset="0"/>
              </a:rPr>
              <a:t>(AM).</a:t>
            </a: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The duration is for 2 hours. </a:t>
            </a: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This is 40% of your overall grade.</a:t>
            </a: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The aims of the exam are:</a:t>
            </a:r>
          </a:p>
          <a:p>
            <a:r>
              <a:rPr lang="en-GB" b="1" dirty="0"/>
              <a:t>AO1 </a:t>
            </a:r>
            <a:r>
              <a:rPr lang="en-GB" dirty="0"/>
              <a:t>Demonstrate knowledge and understanding of factors that affect health and </a:t>
            </a:r>
            <a:r>
              <a:rPr lang="en-GB" dirty="0" smtClean="0"/>
              <a:t>wellbeing. </a:t>
            </a:r>
            <a:endParaRPr lang="en-GB" dirty="0"/>
          </a:p>
          <a:p>
            <a:r>
              <a:rPr lang="en-GB" b="1" dirty="0"/>
              <a:t>AO2 </a:t>
            </a:r>
            <a:r>
              <a:rPr lang="en-GB" dirty="0"/>
              <a:t>Interpret health </a:t>
            </a:r>
            <a:r>
              <a:rPr lang="en-GB" dirty="0" smtClean="0"/>
              <a:t>indicators. </a:t>
            </a:r>
            <a:endParaRPr lang="en-GB" dirty="0"/>
          </a:p>
          <a:p>
            <a:r>
              <a:rPr lang="en-GB" b="1" dirty="0"/>
              <a:t>AO3 </a:t>
            </a:r>
            <a:r>
              <a:rPr lang="en-GB" dirty="0"/>
              <a:t>Design a person-centred health and wellbeing improvement </a:t>
            </a:r>
            <a:r>
              <a:rPr lang="en-GB" dirty="0" smtClean="0"/>
              <a:t>plan.</a:t>
            </a:r>
            <a:endParaRPr lang="en-GB" dirty="0"/>
          </a:p>
          <a:p>
            <a:r>
              <a:rPr lang="en-GB" b="1" dirty="0"/>
              <a:t>AO4 </a:t>
            </a:r>
            <a:r>
              <a:rPr lang="en-GB" dirty="0"/>
              <a:t>Demonstrate knowledge and understanding of how to overcome obstacles relating to health and wellbeing improvement </a:t>
            </a:r>
            <a:r>
              <a:rPr lang="en-GB" dirty="0" smtClean="0"/>
              <a:t>plans.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sz="24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result%20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538" y="1743160"/>
            <a:ext cx="52578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xplosion 1 7"/>
          <p:cNvSpPr/>
          <p:nvPr/>
        </p:nvSpPr>
        <p:spPr>
          <a:xfrm>
            <a:off x="8104056" y="-774039"/>
            <a:ext cx="4512308" cy="356622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979992" y="446138"/>
            <a:ext cx="2760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now..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6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hygiene…</a:t>
            </a:r>
            <a:r>
              <a:rPr lang="en-GB" dirty="0" smtClean="0">
                <a:solidFill>
                  <a:srgbClr val="FF0000"/>
                </a:solidFill>
              </a:rPr>
              <a:t>task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128451"/>
            <a:ext cx="10602863" cy="5408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Using the picture you have been given, you need to identify what needs personal hygiene needs to be maintained…</a:t>
            </a:r>
            <a:r>
              <a:rPr lang="en-GB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(4)</a:t>
            </a:r>
          </a:p>
          <a:p>
            <a:pPr marL="0" indent="0">
              <a:buNone/>
            </a:pPr>
            <a:endParaRPr lang="en-GB" sz="2400" b="1" u="sng" dirty="0" smtClean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Teen Boy And Girl Clipart #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" t="4534" r="4861" b="11591"/>
          <a:stretch/>
        </p:blipFill>
        <p:spPr bwMode="auto">
          <a:xfrm>
            <a:off x="3461658" y="2004539"/>
            <a:ext cx="5189674" cy="45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809014" y="4082143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402285" y="325191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979228" y="2145243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809014" y="2145243"/>
            <a:ext cx="1217795" cy="13295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038600" y="2145243"/>
            <a:ext cx="1217795" cy="13295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838700" y="5528483"/>
            <a:ext cx="1217795" cy="13295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433537" y="5552820"/>
            <a:ext cx="1217795" cy="13295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381501" y="4044421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103745" y="2124153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951595" y="3418183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hygiene…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6196872" cy="5408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Consequences of poor personal hygiene…</a:t>
            </a:r>
          </a:p>
          <a:p>
            <a:pPr marL="0" indent="0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Growing bacteria can cause: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Food poisoning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Tetanus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Sore throats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TB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Whooping cough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Meningitis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Syphilis</a:t>
            </a:r>
          </a:p>
        </p:txBody>
      </p:sp>
      <p:pic>
        <p:nvPicPr>
          <p:cNvPr id="3078" name="Picture 6" descr="Stin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11" y="1874517"/>
            <a:ext cx="3595663" cy="4098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9698382" y="293914"/>
            <a:ext cx="1956598" cy="6272212"/>
          </a:xfrm>
          <a:custGeom>
            <a:avLst/>
            <a:gdLst>
              <a:gd name="connsiteX0" fmla="*/ 1470361 w 1956598"/>
              <a:gd name="connsiteY0" fmla="*/ 0 h 6272212"/>
              <a:gd name="connsiteX1" fmla="*/ 1127461 w 1956598"/>
              <a:gd name="connsiteY1" fmla="*/ 326572 h 6272212"/>
              <a:gd name="connsiteX2" fmla="*/ 17118 w 1956598"/>
              <a:gd name="connsiteY2" fmla="*/ 1959429 h 6272212"/>
              <a:gd name="connsiteX3" fmla="*/ 1764275 w 1956598"/>
              <a:gd name="connsiteY3" fmla="*/ 751115 h 6272212"/>
              <a:gd name="connsiteX4" fmla="*/ 789 w 1956598"/>
              <a:gd name="connsiteY4" fmla="*/ 4000500 h 6272212"/>
              <a:gd name="connsiteX5" fmla="*/ 1519347 w 1956598"/>
              <a:gd name="connsiteY5" fmla="*/ 2596243 h 6272212"/>
              <a:gd name="connsiteX6" fmla="*/ 17118 w 1956598"/>
              <a:gd name="connsiteY6" fmla="*/ 5698672 h 6272212"/>
              <a:gd name="connsiteX7" fmla="*/ 1943889 w 1956598"/>
              <a:gd name="connsiteY7" fmla="*/ 3053443 h 6272212"/>
              <a:gd name="connsiteX8" fmla="*/ 898861 w 1956598"/>
              <a:gd name="connsiteY8" fmla="*/ 6221186 h 6272212"/>
              <a:gd name="connsiteX9" fmla="*/ 1845918 w 1956598"/>
              <a:gd name="connsiteY9" fmla="*/ 5094515 h 6272212"/>
              <a:gd name="connsiteX10" fmla="*/ 1878575 w 1956598"/>
              <a:gd name="connsiteY10" fmla="*/ 6253843 h 62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6598" h="6272212">
                <a:moveTo>
                  <a:pt x="1470361" y="0"/>
                </a:moveTo>
                <a:cubicBezTo>
                  <a:pt x="1420014" y="0"/>
                  <a:pt x="1369668" y="1"/>
                  <a:pt x="1127461" y="326572"/>
                </a:cubicBezTo>
                <a:cubicBezTo>
                  <a:pt x="885254" y="653144"/>
                  <a:pt x="-89018" y="1888672"/>
                  <a:pt x="17118" y="1959429"/>
                </a:cubicBezTo>
                <a:cubicBezTo>
                  <a:pt x="123254" y="2030186"/>
                  <a:pt x="1766996" y="410937"/>
                  <a:pt x="1764275" y="751115"/>
                </a:cubicBezTo>
                <a:cubicBezTo>
                  <a:pt x="1761554" y="1091293"/>
                  <a:pt x="41610" y="3692979"/>
                  <a:pt x="789" y="4000500"/>
                </a:cubicBezTo>
                <a:cubicBezTo>
                  <a:pt x="-40032" y="4308021"/>
                  <a:pt x="1516626" y="2313214"/>
                  <a:pt x="1519347" y="2596243"/>
                </a:cubicBezTo>
                <a:cubicBezTo>
                  <a:pt x="1522069" y="2879272"/>
                  <a:pt x="-53639" y="5622472"/>
                  <a:pt x="17118" y="5698672"/>
                </a:cubicBezTo>
                <a:cubicBezTo>
                  <a:pt x="87875" y="5774872"/>
                  <a:pt x="1796932" y="2966357"/>
                  <a:pt x="1943889" y="3053443"/>
                </a:cubicBezTo>
                <a:cubicBezTo>
                  <a:pt x="2090846" y="3140529"/>
                  <a:pt x="915189" y="5881007"/>
                  <a:pt x="898861" y="6221186"/>
                </a:cubicBezTo>
                <a:cubicBezTo>
                  <a:pt x="882533" y="6561365"/>
                  <a:pt x="1682632" y="5089072"/>
                  <a:pt x="1845918" y="5094515"/>
                </a:cubicBezTo>
                <a:cubicBezTo>
                  <a:pt x="2009204" y="5099958"/>
                  <a:pt x="1943889" y="5676900"/>
                  <a:pt x="1878575" y="62538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8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093" y="367836"/>
            <a:ext cx="10178322" cy="1492132"/>
          </a:xfrm>
        </p:spPr>
        <p:txBody>
          <a:bodyPr/>
          <a:lstStyle/>
          <a:p>
            <a:r>
              <a:rPr lang="en-GB" dirty="0" smtClean="0"/>
              <a:t>Physical factors…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36" y="1113902"/>
            <a:ext cx="3189693" cy="5450184"/>
          </a:xfr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i="1" dirty="0" smtClean="0"/>
              <a:t>Here are a list of physical and lifestyle factors:</a:t>
            </a:r>
            <a:endParaRPr lang="en-GB" sz="2400" i="1" dirty="0"/>
          </a:p>
          <a:p>
            <a:r>
              <a:rPr lang="en-GB" sz="2400" dirty="0" smtClean="0"/>
              <a:t>Genetic inheritance</a:t>
            </a:r>
          </a:p>
          <a:p>
            <a:r>
              <a:rPr lang="en-GB" sz="2400" dirty="0"/>
              <a:t>I</a:t>
            </a:r>
            <a:r>
              <a:rPr lang="en-GB" sz="2400" dirty="0" smtClean="0"/>
              <a:t>ll </a:t>
            </a:r>
            <a:r>
              <a:rPr lang="en-GB" sz="2400" dirty="0"/>
              <a:t>health </a:t>
            </a:r>
            <a:endParaRPr lang="en-GB" sz="2400" dirty="0" smtClean="0"/>
          </a:p>
          <a:p>
            <a:r>
              <a:rPr lang="en-GB" sz="2400" dirty="0" smtClean="0"/>
              <a:t>Diet</a:t>
            </a:r>
          </a:p>
          <a:p>
            <a:r>
              <a:rPr lang="en-GB" sz="2400" dirty="0"/>
              <a:t>E</a:t>
            </a:r>
            <a:r>
              <a:rPr lang="en-GB" sz="2400" dirty="0" smtClean="0"/>
              <a:t>xercise </a:t>
            </a:r>
          </a:p>
          <a:p>
            <a:r>
              <a:rPr lang="en-GB" sz="2400" dirty="0"/>
              <a:t>S</a:t>
            </a:r>
            <a:r>
              <a:rPr lang="en-GB" sz="2400" dirty="0" smtClean="0"/>
              <a:t>ubstance use</a:t>
            </a:r>
          </a:p>
          <a:p>
            <a:r>
              <a:rPr lang="en-GB" sz="2400" dirty="0"/>
              <a:t>P</a:t>
            </a:r>
            <a:r>
              <a:rPr lang="en-GB" sz="2400" dirty="0" smtClean="0"/>
              <a:t>ersonal </a:t>
            </a:r>
            <a:r>
              <a:rPr lang="en-GB" sz="2400" dirty="0"/>
              <a:t>hygiene.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b="1" i="1" dirty="0" smtClean="0">
                <a:solidFill>
                  <a:srgbClr val="FF0000"/>
                </a:solidFill>
              </a:rPr>
              <a:t>Can you find any factors in this exam?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44" t="25000" r="18081" b="11384"/>
          <a:stretch/>
        </p:blipFill>
        <p:spPr>
          <a:xfrm>
            <a:off x="3886201" y="1237628"/>
            <a:ext cx="7756071" cy="53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093" y="367836"/>
            <a:ext cx="10178322" cy="1492132"/>
          </a:xfrm>
        </p:spPr>
        <p:txBody>
          <a:bodyPr/>
          <a:lstStyle/>
          <a:p>
            <a:r>
              <a:rPr lang="en-GB" dirty="0" smtClean="0"/>
              <a:t>Physical factors…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4236" y="1113902"/>
            <a:ext cx="3189693" cy="5450184"/>
          </a:xfrm>
          <a:prstGeom prst="rect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i="1" smtClean="0"/>
              <a:t>Here are a list of physical and lifestyle factors:</a:t>
            </a:r>
          </a:p>
          <a:p>
            <a:r>
              <a:rPr lang="en-GB" sz="2400" smtClean="0"/>
              <a:t>Genetic inheritance</a:t>
            </a:r>
          </a:p>
          <a:p>
            <a:r>
              <a:rPr lang="en-GB" sz="2400" smtClean="0"/>
              <a:t>Ill health </a:t>
            </a:r>
          </a:p>
          <a:p>
            <a:r>
              <a:rPr lang="en-GB" sz="2400" smtClean="0"/>
              <a:t>Diet</a:t>
            </a:r>
          </a:p>
          <a:p>
            <a:r>
              <a:rPr lang="en-GB" sz="2400" smtClean="0"/>
              <a:t>Exercise </a:t>
            </a:r>
          </a:p>
          <a:p>
            <a:r>
              <a:rPr lang="en-GB" sz="2400" smtClean="0"/>
              <a:t>Substance use</a:t>
            </a:r>
          </a:p>
          <a:p>
            <a:r>
              <a:rPr lang="en-GB" sz="2400" smtClean="0"/>
              <a:t>Personal hygiene.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i="1" smtClean="0">
                <a:solidFill>
                  <a:srgbClr val="FF0000"/>
                </a:solidFill>
              </a:rPr>
              <a:t>Can you find any factors in this exam?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612" t="24777" r="18248" b="55580"/>
          <a:stretch/>
        </p:blipFill>
        <p:spPr>
          <a:xfrm>
            <a:off x="3375153" y="4496427"/>
            <a:ext cx="8577362" cy="1827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110" t="36384" r="18415" b="44643"/>
          <a:stretch/>
        </p:blipFill>
        <p:spPr>
          <a:xfrm>
            <a:off x="2645721" y="2499581"/>
            <a:ext cx="8577362" cy="17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Genetic inheritance…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6196872" cy="5408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What is genetic inheritance?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latin typeface="Century Gothic" pitchFamily="34" charset="0"/>
              </a:rPr>
              <a:t>This is when genes are passed from parent to child or children.</a:t>
            </a:r>
          </a:p>
          <a:p>
            <a:pPr marL="0" indent="0">
              <a:buNone/>
            </a:pPr>
            <a:endParaRPr lang="en-GB" sz="2400" b="1" u="sng" dirty="0" smtClean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274157"/>
              </p:ext>
            </p:extLst>
          </p:nvPr>
        </p:nvGraphicFramePr>
        <p:xfrm>
          <a:off x="1251678" y="2620583"/>
          <a:ext cx="748823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Example</a:t>
                      </a:r>
                      <a:r>
                        <a:rPr lang="en-GB" sz="2000" baseline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characteristics: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Example</a:t>
                      </a:r>
                      <a:r>
                        <a:rPr lang="en-GB" sz="2000" baseline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diseases: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L="91433" marR="914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Dimples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Cystic fibrosis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L="91433" marR="914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Eye colour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Sickle</a:t>
                      </a:r>
                      <a:r>
                        <a:rPr lang="en-GB" sz="2000" baseline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cell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L="91433" marR="914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Skin colour</a:t>
                      </a: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Downs syndrome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L="91433" marR="914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Haemophilia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L="91433" marR="91433"/>
                </a:tc>
                <a:extLst>
                  <a:ext uri="{0D108BD9-81ED-4DB2-BD59-A6C34878D82A}">
                    <a16:rowId xmlns:a16="http://schemas.microsoft.com/office/drawing/2014/main" val="3244284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Muscular dystrophy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L="91433" marR="91433"/>
                </a:tc>
                <a:extLst>
                  <a:ext uri="{0D108BD9-81ED-4DB2-BD59-A6C34878D82A}">
                    <a16:rowId xmlns:a16="http://schemas.microsoft.com/office/drawing/2014/main" val="1965819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Huntingdon's disease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L="91433" marR="914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6" descr="https://encrypted-tbn0.gstatic.com/images?q=tbn:ANd9GcStEe28zZvutuzh5goSzEjPyENmrk8eYZiF-x0dmUJ--WOGg5oPwbCsBEW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3" y="4372820"/>
            <a:ext cx="3001920" cy="204288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4294414" y="864282"/>
            <a:ext cx="7037239" cy="5897541"/>
          </a:xfrm>
          <a:custGeom>
            <a:avLst/>
            <a:gdLst>
              <a:gd name="connsiteX0" fmla="*/ 0 w 7037239"/>
              <a:gd name="connsiteY0" fmla="*/ 5569175 h 5897541"/>
              <a:gd name="connsiteX1" fmla="*/ 473529 w 7037239"/>
              <a:gd name="connsiteY1" fmla="*/ 5307918 h 5897541"/>
              <a:gd name="connsiteX2" fmla="*/ 1551215 w 7037239"/>
              <a:gd name="connsiteY2" fmla="*/ 4981347 h 5897541"/>
              <a:gd name="connsiteX3" fmla="*/ 1094015 w 7037239"/>
              <a:gd name="connsiteY3" fmla="*/ 5895747 h 5897541"/>
              <a:gd name="connsiteX4" fmla="*/ 3608615 w 7037239"/>
              <a:gd name="connsiteY4" fmla="*/ 4703761 h 5897541"/>
              <a:gd name="connsiteX5" fmla="*/ 3298372 w 7037239"/>
              <a:gd name="connsiteY5" fmla="*/ 5667147 h 5897541"/>
              <a:gd name="connsiteX6" fmla="*/ 6760029 w 7037239"/>
              <a:gd name="connsiteY6" fmla="*/ 1132 h 5897541"/>
              <a:gd name="connsiteX7" fmla="*/ 5959929 w 7037239"/>
              <a:gd name="connsiteY7" fmla="*/ 5160961 h 5897541"/>
              <a:gd name="connsiteX8" fmla="*/ 6906986 w 7037239"/>
              <a:gd name="connsiteY8" fmla="*/ 3544432 h 5897541"/>
              <a:gd name="connsiteX9" fmla="*/ 7004957 w 7037239"/>
              <a:gd name="connsiteY9" fmla="*/ 5242604 h 589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37239" h="5897541">
                <a:moveTo>
                  <a:pt x="0" y="5569175"/>
                </a:moveTo>
                <a:cubicBezTo>
                  <a:pt x="107496" y="5487532"/>
                  <a:pt x="214993" y="5405889"/>
                  <a:pt x="473529" y="5307918"/>
                </a:cubicBezTo>
                <a:cubicBezTo>
                  <a:pt x="732065" y="5209947"/>
                  <a:pt x="1447801" y="4883376"/>
                  <a:pt x="1551215" y="4981347"/>
                </a:cubicBezTo>
                <a:cubicBezTo>
                  <a:pt x="1654629" y="5079318"/>
                  <a:pt x="751115" y="5942011"/>
                  <a:pt x="1094015" y="5895747"/>
                </a:cubicBezTo>
                <a:cubicBezTo>
                  <a:pt x="1436915" y="5849483"/>
                  <a:pt x="3241222" y="4741861"/>
                  <a:pt x="3608615" y="4703761"/>
                </a:cubicBezTo>
                <a:cubicBezTo>
                  <a:pt x="3976008" y="4665661"/>
                  <a:pt x="2773136" y="6450918"/>
                  <a:pt x="3298372" y="5667147"/>
                </a:cubicBezTo>
                <a:cubicBezTo>
                  <a:pt x="3823608" y="4883376"/>
                  <a:pt x="6316436" y="85496"/>
                  <a:pt x="6760029" y="1132"/>
                </a:cubicBezTo>
                <a:cubicBezTo>
                  <a:pt x="7203622" y="-83232"/>
                  <a:pt x="5935436" y="4570411"/>
                  <a:pt x="5959929" y="5160961"/>
                </a:cubicBezTo>
                <a:cubicBezTo>
                  <a:pt x="5984422" y="5751511"/>
                  <a:pt x="6732815" y="3530825"/>
                  <a:pt x="6906986" y="3544432"/>
                </a:cubicBezTo>
                <a:cubicBezTo>
                  <a:pt x="7081157" y="3558039"/>
                  <a:pt x="7043057" y="4400321"/>
                  <a:pt x="7004957" y="52426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3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Genetic inheritance…</a:t>
            </a:r>
            <a:r>
              <a:rPr lang="en-GB" dirty="0" smtClean="0">
                <a:solidFill>
                  <a:srgbClr val="FF0000"/>
                </a:solidFill>
              </a:rPr>
              <a:t>task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0"/>
            <a:ext cx="6292122" cy="5408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>
                <a:latin typeface="Century Gothic" panose="020B0502020202020204" pitchFamily="34" charset="0"/>
              </a:rPr>
              <a:t>Sickle Cell</a:t>
            </a:r>
          </a:p>
          <a:p>
            <a:pPr marL="0" indent="0">
              <a:buNone/>
            </a:pPr>
            <a:r>
              <a:rPr lang="en-GB" dirty="0"/>
              <a:t>Sickle cell </a:t>
            </a:r>
            <a:r>
              <a:rPr lang="en-GB" dirty="0" smtClean="0"/>
              <a:t>anaemia </a:t>
            </a:r>
            <a:r>
              <a:rPr lang="en-GB" dirty="0"/>
              <a:t>(sickle cell disease) is a disorder of the blood caused by an inherited abnormal </a:t>
            </a:r>
            <a:r>
              <a:rPr lang="en-GB" dirty="0" smtClean="0"/>
              <a:t>haemoglobin </a:t>
            </a:r>
            <a:r>
              <a:rPr lang="en-GB" dirty="0"/>
              <a:t>(the oxygen-carrying protein within the red blood cells). The abnormal </a:t>
            </a:r>
            <a:r>
              <a:rPr lang="en-GB" dirty="0" smtClean="0"/>
              <a:t>haemoglobin </a:t>
            </a:r>
            <a:r>
              <a:rPr lang="en-GB" dirty="0"/>
              <a:t>causes distorted (sickled appearing under a microscope) red blood cells. The sickled red blood cells are fragile and </a:t>
            </a:r>
            <a:r>
              <a:rPr lang="en-GB" dirty="0" smtClean="0"/>
              <a:t>prone </a:t>
            </a:r>
            <a:r>
              <a:rPr lang="en-GB" dirty="0"/>
              <a:t>to rupture. </a:t>
            </a:r>
            <a:endParaRPr lang="en-GB" dirty="0" smtClean="0"/>
          </a:p>
          <a:p>
            <a:pPr marL="0" indent="0">
              <a:buNone/>
            </a:pPr>
            <a:r>
              <a:rPr lang="en-GB" b="1" u="sng" dirty="0" smtClean="0">
                <a:latin typeface="Century Gothic" panose="020B0502020202020204" pitchFamily="34" charset="0"/>
              </a:rPr>
              <a:t>Task: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You will need to create a mini PIES chart on how sickle cell can affect an individual in everyday life </a:t>
            </a: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(8)</a:t>
            </a:r>
            <a:r>
              <a:rPr lang="en-GB" dirty="0" smtClean="0"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96379" y="1128451"/>
            <a:ext cx="4016452" cy="5408111"/>
          </a:xfrm>
          <a:prstGeom prst="rect">
            <a:avLst/>
          </a:prstGeom>
          <a:solidFill>
            <a:schemeClr val="bg2"/>
          </a:solidFill>
          <a:ln w="571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Sickle Cell</a:t>
            </a:r>
          </a:p>
          <a:p>
            <a:r>
              <a:rPr lang="en-GB" dirty="0" smtClean="0"/>
              <a:t>Fatigue and anaemia</a:t>
            </a:r>
          </a:p>
          <a:p>
            <a:r>
              <a:rPr lang="en-GB" dirty="0" smtClean="0"/>
              <a:t>Pain crises</a:t>
            </a:r>
          </a:p>
          <a:p>
            <a:r>
              <a:rPr lang="en-GB" dirty="0"/>
              <a:t>S</a:t>
            </a:r>
            <a:r>
              <a:rPr lang="en-GB" dirty="0" smtClean="0"/>
              <a:t>welling and inflammation of the hands and/or feet and arthritis</a:t>
            </a:r>
          </a:p>
          <a:p>
            <a:r>
              <a:rPr lang="en-GB" dirty="0" smtClean="0"/>
              <a:t>Bacterial infections</a:t>
            </a:r>
          </a:p>
          <a:p>
            <a:r>
              <a:rPr lang="en-GB" dirty="0" smtClean="0"/>
              <a:t>Sudden pooling of blood in the spleen and liver congestion</a:t>
            </a:r>
          </a:p>
          <a:p>
            <a:r>
              <a:rPr lang="en-GB" dirty="0" smtClean="0"/>
              <a:t>Lung and heart injury</a:t>
            </a:r>
          </a:p>
          <a:p>
            <a:r>
              <a:rPr lang="en-GB" dirty="0" smtClean="0"/>
              <a:t>Leg ulcers</a:t>
            </a:r>
          </a:p>
          <a:p>
            <a:r>
              <a:rPr lang="en-GB" dirty="0" smtClean="0"/>
              <a:t>Aseptic necrosis and bone infarcts (death of portions of bone)</a:t>
            </a:r>
          </a:p>
          <a:p>
            <a:r>
              <a:rPr lang="en-GB" dirty="0" smtClean="0"/>
              <a:t>Eye damage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9" name="Picture 2" descr="sickleCellEvent_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824604"/>
            <a:ext cx="3331030" cy="187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 health…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3875493" cy="5408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What is Ill Health?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sz="2400" b="1" i="1" dirty="0">
                <a:solidFill>
                  <a:schemeClr val="tx1"/>
                </a:solidFill>
                <a:latin typeface="Century Gothic" pitchFamily="34" charset="0"/>
              </a:rPr>
              <a:t>(Illness) </a:t>
            </a:r>
            <a:r>
              <a:rPr lang="en-GB" sz="2400" dirty="0">
                <a:solidFill>
                  <a:schemeClr val="tx1"/>
                </a:solidFill>
                <a:latin typeface="Century Gothic" pitchFamily="34" charset="0"/>
              </a:rPr>
              <a:t>A sickness that affects the body and mind</a:t>
            </a:r>
            <a:r>
              <a:rPr lang="en-GB" sz="2400" dirty="0" smtClean="0">
                <a:solidFill>
                  <a:schemeClr val="tx1"/>
                </a:solidFill>
                <a:latin typeface="Century Gothic" pitchFamily="34" charset="0"/>
              </a:rPr>
              <a:t>. There are two types…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GB" sz="2400" b="1" dirty="0" smtClean="0">
                <a:solidFill>
                  <a:schemeClr val="accent1"/>
                </a:solidFill>
                <a:latin typeface="Century Gothic" pitchFamily="34" charset="0"/>
              </a:rPr>
              <a:t>Acute</a:t>
            </a:r>
            <a:r>
              <a:rPr lang="en-GB" sz="2400" dirty="0" smtClean="0">
                <a:solidFill>
                  <a:schemeClr val="tx1"/>
                </a:solidFill>
                <a:latin typeface="Century Gothic" pitchFamily="34" charset="0"/>
              </a:rPr>
              <a:t> – this is short term illness that can be cured.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GB" sz="2400" b="1" dirty="0" smtClean="0">
                <a:solidFill>
                  <a:schemeClr val="accent1"/>
                </a:solidFill>
                <a:latin typeface="Century Gothic" pitchFamily="34" charset="0"/>
              </a:rPr>
              <a:t>Chronic</a:t>
            </a:r>
            <a:r>
              <a:rPr lang="en-GB" sz="2400" dirty="0" smtClean="0">
                <a:solidFill>
                  <a:schemeClr val="tx1"/>
                </a:solidFill>
                <a:latin typeface="Century Gothic" pitchFamily="34" charset="0"/>
              </a:rPr>
              <a:t> – this is a long term illness that comes along gradually and can be </a:t>
            </a:r>
            <a:r>
              <a:rPr lang="en-GB" sz="2400" b="1" dirty="0" smtClean="0">
                <a:solidFill>
                  <a:srgbClr val="FF0000"/>
                </a:solidFill>
                <a:latin typeface="Century Gothic" pitchFamily="34" charset="0"/>
              </a:rPr>
              <a:t>treated but not cured</a:t>
            </a:r>
            <a:r>
              <a:rPr lang="en-GB" sz="2400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en-GB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487835"/>
              </p:ext>
            </p:extLst>
          </p:nvPr>
        </p:nvGraphicFramePr>
        <p:xfrm>
          <a:off x="5127165" y="382390"/>
          <a:ext cx="6433460" cy="6154180"/>
        </p:xfrm>
        <a:graphic>
          <a:graphicData uri="http://schemas.openxmlformats.org/drawingml/2006/table">
            <a:tbl>
              <a:tblPr/>
              <a:tblGrid>
                <a:gridCol w="321673">
                  <a:extLst>
                    <a:ext uri="{9D8B030D-6E8A-4147-A177-3AD203B41FA5}">
                      <a16:colId xmlns:a16="http://schemas.microsoft.com/office/drawing/2014/main" val="3424222255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685426771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2348340458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1368389111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733905554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3525507043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38959405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2629225218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3184652511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2304792350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3727534842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1194889447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1095448763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1565306265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3179923693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3126411073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1304839709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1661640192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2395646575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1738990958"/>
                    </a:ext>
                  </a:extLst>
                </a:gridCol>
              </a:tblGrid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W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949642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L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W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020146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825596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L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W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W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513705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188704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938915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L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356194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W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W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465845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831209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W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690862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L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597868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322727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L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L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W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512205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62666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60794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W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L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534892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L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L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773121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W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L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63526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553620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82866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7696379" y="1128451"/>
            <a:ext cx="4016452" cy="5408111"/>
          </a:xfrm>
          <a:prstGeom prst="rect">
            <a:avLst/>
          </a:prstGeom>
          <a:solidFill>
            <a:schemeClr val="bg2"/>
          </a:solidFill>
          <a:ln w="571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Mini task: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entury Gothic" panose="020B0502020202020204" pitchFamily="34" charset="0"/>
              </a:rPr>
              <a:t>Complete the word search on chronic and acute illnesses.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entury Gothic" panose="020B0502020202020204" pitchFamily="34" charset="0"/>
              </a:rPr>
              <a:t>Create a key and highlight which ones are </a:t>
            </a:r>
            <a:r>
              <a:rPr lang="en-GB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chronic</a:t>
            </a:r>
            <a:r>
              <a:rPr lang="en-GB" sz="2400" dirty="0" smtClean="0">
                <a:latin typeface="Century Gothic" panose="020B0502020202020204" pitchFamily="34" charset="0"/>
              </a:rPr>
              <a:t> and which ones are </a:t>
            </a:r>
            <a:r>
              <a:rPr lang="en-GB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acute</a:t>
            </a:r>
            <a:r>
              <a:rPr lang="en-GB" sz="2400" dirty="0" smtClean="0">
                <a:latin typeface="Century Gothic" panose="020B0502020202020204" pitchFamily="34" charset="0"/>
              </a:rPr>
              <a:t>…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19601"/>
              </p:ext>
            </p:extLst>
          </p:nvPr>
        </p:nvGraphicFramePr>
        <p:xfrm>
          <a:off x="5437410" y="4718957"/>
          <a:ext cx="5551714" cy="1463040"/>
        </p:xfrm>
        <a:graphic>
          <a:graphicData uri="http://schemas.openxmlformats.org/drawingml/2006/table">
            <a:tbl>
              <a:tblPr/>
              <a:tblGrid>
                <a:gridCol w="1894114">
                  <a:extLst>
                    <a:ext uri="{9D8B030D-6E8A-4147-A177-3AD203B41FA5}">
                      <a16:colId xmlns:a16="http://schemas.microsoft.com/office/drawing/2014/main" val="1142208785"/>
                    </a:ext>
                  </a:extLst>
                </a:gridCol>
                <a:gridCol w="1910442">
                  <a:extLst>
                    <a:ext uri="{9D8B030D-6E8A-4147-A177-3AD203B41FA5}">
                      <a16:colId xmlns:a16="http://schemas.microsoft.com/office/drawing/2014/main" val="1927597657"/>
                    </a:ext>
                  </a:extLst>
                </a:gridCol>
                <a:gridCol w="1747158">
                  <a:extLst>
                    <a:ext uri="{9D8B030D-6E8A-4147-A177-3AD203B41FA5}">
                      <a16:colId xmlns:a16="http://schemas.microsoft.com/office/drawing/2014/main" val="35034565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800" dirty="0"/>
                        <a:t>ASTHMA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BROKEN BONES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5145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CYSTIC FIBROSIS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DIABETES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EPILEPSY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254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sz="1800"/>
                        <a:t>FLU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KIDNEY DISEASE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PNEUMONIA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801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sz="1800"/>
                        <a:t>RICKETS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85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 health…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3875493" cy="5408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What is Ill Health?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sz="2400" b="1" i="1" dirty="0">
                <a:solidFill>
                  <a:schemeClr val="tx1"/>
                </a:solidFill>
                <a:latin typeface="Century Gothic" pitchFamily="34" charset="0"/>
              </a:rPr>
              <a:t>(Illness) </a:t>
            </a:r>
            <a:r>
              <a:rPr lang="en-GB" sz="2400" dirty="0">
                <a:solidFill>
                  <a:schemeClr val="tx1"/>
                </a:solidFill>
                <a:latin typeface="Century Gothic" pitchFamily="34" charset="0"/>
              </a:rPr>
              <a:t>A sickness that affects the body and mind</a:t>
            </a:r>
            <a:r>
              <a:rPr lang="en-GB" sz="2400" dirty="0" smtClean="0">
                <a:solidFill>
                  <a:schemeClr val="tx1"/>
                </a:solidFill>
                <a:latin typeface="Century Gothic" pitchFamily="34" charset="0"/>
              </a:rPr>
              <a:t>. There are two types…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GB" sz="2400" b="1" dirty="0" smtClean="0">
                <a:solidFill>
                  <a:schemeClr val="accent1"/>
                </a:solidFill>
                <a:latin typeface="Century Gothic" pitchFamily="34" charset="0"/>
              </a:rPr>
              <a:t>Acute</a:t>
            </a:r>
            <a:r>
              <a:rPr lang="en-GB" sz="2400" dirty="0" smtClean="0">
                <a:solidFill>
                  <a:schemeClr val="tx1"/>
                </a:solidFill>
                <a:latin typeface="Century Gothic" pitchFamily="34" charset="0"/>
              </a:rPr>
              <a:t> – this is short term illness that can be cured.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GB" sz="2400" b="1" dirty="0" smtClean="0">
                <a:solidFill>
                  <a:schemeClr val="accent1"/>
                </a:solidFill>
                <a:latin typeface="Century Gothic" pitchFamily="34" charset="0"/>
              </a:rPr>
              <a:t>Chronic</a:t>
            </a:r>
            <a:r>
              <a:rPr lang="en-GB" sz="2400" dirty="0" smtClean="0">
                <a:solidFill>
                  <a:schemeClr val="tx1"/>
                </a:solidFill>
                <a:latin typeface="Century Gothic" pitchFamily="34" charset="0"/>
              </a:rPr>
              <a:t> – this is a long term illness that comes along gradually and can be </a:t>
            </a:r>
            <a:r>
              <a:rPr lang="en-GB" sz="2400" b="1" dirty="0" smtClean="0">
                <a:solidFill>
                  <a:srgbClr val="FF0000"/>
                </a:solidFill>
                <a:latin typeface="Century Gothic" pitchFamily="34" charset="0"/>
              </a:rPr>
              <a:t>treated but not cured</a:t>
            </a:r>
            <a:r>
              <a:rPr lang="en-GB" sz="2400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en-GB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487835"/>
              </p:ext>
            </p:extLst>
          </p:nvPr>
        </p:nvGraphicFramePr>
        <p:xfrm>
          <a:off x="5127165" y="382390"/>
          <a:ext cx="6433460" cy="6154180"/>
        </p:xfrm>
        <a:graphic>
          <a:graphicData uri="http://schemas.openxmlformats.org/drawingml/2006/table">
            <a:tbl>
              <a:tblPr/>
              <a:tblGrid>
                <a:gridCol w="321673">
                  <a:extLst>
                    <a:ext uri="{9D8B030D-6E8A-4147-A177-3AD203B41FA5}">
                      <a16:colId xmlns:a16="http://schemas.microsoft.com/office/drawing/2014/main" val="3424222255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685426771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2348340458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1368389111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733905554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3525507043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38959405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2629225218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3184652511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2304792350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3727534842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1194889447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1095448763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1565306265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3179923693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3126411073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1304839709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1661640192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2395646575"/>
                    </a:ext>
                  </a:extLst>
                </a:gridCol>
                <a:gridCol w="321673">
                  <a:extLst>
                    <a:ext uri="{9D8B030D-6E8A-4147-A177-3AD203B41FA5}">
                      <a16:colId xmlns:a16="http://schemas.microsoft.com/office/drawing/2014/main" val="1738990958"/>
                    </a:ext>
                  </a:extLst>
                </a:gridCol>
              </a:tblGrid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W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949642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L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W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020146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825596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L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W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W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513705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188704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938915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L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356194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W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W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465845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831209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W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690862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L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597868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322727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L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L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W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512205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62666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60794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W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L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534892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L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L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773121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W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L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63526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553620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K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J</a:t>
                      </a: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82866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7696379" y="1128451"/>
            <a:ext cx="4016452" cy="5408111"/>
          </a:xfrm>
          <a:prstGeom prst="rect">
            <a:avLst/>
          </a:prstGeom>
          <a:solidFill>
            <a:schemeClr val="bg2"/>
          </a:solidFill>
          <a:ln w="571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Mini task: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entury Gothic" panose="020B0502020202020204" pitchFamily="34" charset="0"/>
              </a:rPr>
              <a:t>Complete the word search on chronic and acute illnesses.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entury Gothic" panose="020B0502020202020204" pitchFamily="34" charset="0"/>
              </a:rPr>
              <a:t>Create a key and highlight which ones are </a:t>
            </a:r>
            <a:r>
              <a:rPr lang="en-GB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chronic</a:t>
            </a:r>
            <a:r>
              <a:rPr lang="en-GB" sz="2400" dirty="0" smtClean="0">
                <a:latin typeface="Century Gothic" panose="020B0502020202020204" pitchFamily="34" charset="0"/>
              </a:rPr>
              <a:t> and which ones are </a:t>
            </a:r>
            <a:r>
              <a:rPr lang="en-GB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acute</a:t>
            </a:r>
            <a:r>
              <a:rPr lang="en-GB" sz="2400" dirty="0" smtClean="0">
                <a:latin typeface="Century Gothic" panose="020B0502020202020204" pitchFamily="34" charset="0"/>
              </a:rPr>
              <a:t>…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256597"/>
              </p:ext>
            </p:extLst>
          </p:nvPr>
        </p:nvGraphicFramePr>
        <p:xfrm>
          <a:off x="5012872" y="4718957"/>
          <a:ext cx="6531428" cy="1463040"/>
        </p:xfrm>
        <a:graphic>
          <a:graphicData uri="http://schemas.openxmlformats.org/drawingml/2006/table">
            <a:tbl>
              <a:tblPr/>
              <a:tblGrid>
                <a:gridCol w="2318654">
                  <a:extLst>
                    <a:ext uri="{9D8B030D-6E8A-4147-A177-3AD203B41FA5}">
                      <a16:colId xmlns:a16="http://schemas.microsoft.com/office/drawing/2014/main" val="1142208785"/>
                    </a:ext>
                  </a:extLst>
                </a:gridCol>
                <a:gridCol w="2367645">
                  <a:extLst>
                    <a:ext uri="{9D8B030D-6E8A-4147-A177-3AD203B41FA5}">
                      <a16:colId xmlns:a16="http://schemas.microsoft.com/office/drawing/2014/main" val="1927597657"/>
                    </a:ext>
                  </a:extLst>
                </a:gridCol>
                <a:gridCol w="1845129">
                  <a:extLst>
                    <a:ext uri="{9D8B030D-6E8A-4147-A177-3AD203B41FA5}">
                      <a16:colId xmlns:a16="http://schemas.microsoft.com/office/drawing/2014/main" val="35034565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7030A0"/>
                          </a:solidFill>
                        </a:rPr>
                        <a:t>ASTHMA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B050"/>
                          </a:solidFill>
                        </a:rPr>
                        <a:t>BROKEN BONES</a:t>
                      </a:r>
                      <a:endParaRPr lang="en-GB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B050"/>
                          </a:solidFill>
                        </a:rPr>
                        <a:t>COLD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5145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7030A0"/>
                          </a:solidFill>
                        </a:rPr>
                        <a:t>CYSTIC FIBROSIS</a:t>
                      </a:r>
                      <a:endParaRPr lang="en-GB" sz="18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7030A0"/>
                          </a:solidFill>
                        </a:rPr>
                        <a:t>DIABETES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7030A0"/>
                          </a:solidFill>
                        </a:rPr>
                        <a:t>EPILEPSY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254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B050"/>
                          </a:solidFill>
                        </a:rPr>
                        <a:t>FLU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7030A0"/>
                          </a:solidFill>
                        </a:rPr>
                        <a:t>KIDNEY DISEASE</a:t>
                      </a:r>
                      <a:endParaRPr lang="en-GB" sz="18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B050"/>
                          </a:solidFill>
                        </a:rPr>
                        <a:t>PNEUMONIA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801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B050"/>
                          </a:solidFill>
                        </a:rPr>
                        <a:t>RICKETS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85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4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 health… </a:t>
            </a:r>
            <a:r>
              <a:rPr lang="en-GB" dirty="0" smtClean="0">
                <a:solidFill>
                  <a:srgbClr val="FF0000"/>
                </a:solidFill>
              </a:rPr>
              <a:t>task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6591934" cy="54081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David Beckham</a:t>
            </a:r>
          </a:p>
          <a:p>
            <a:pPr marL="0" indent="0"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David Robert Joseph Beckham</a:t>
            </a:r>
            <a:r>
              <a:rPr lang="en-GB" alt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is an English retired professional footballer and current President of Inter </a:t>
            </a:r>
            <a:r>
              <a:rPr lang="en-GB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Miami and has suffered from Asthma since he was a small child, which means he would have played football with this chronic condition…</a:t>
            </a:r>
          </a:p>
          <a:p>
            <a:pPr marL="0" indent="0">
              <a:buNone/>
            </a:pPr>
            <a:r>
              <a:rPr lang="en-GB" altLang="en-US" sz="24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Task: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How would David Beckham have treated his Asthma </a:t>
            </a:r>
            <a:r>
              <a:rPr lang="en-GB" alt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(1)</a:t>
            </a:r>
            <a:r>
              <a:rPr lang="en-GB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Why would it be treated and not cured </a:t>
            </a:r>
            <a:r>
              <a:rPr lang="en-GB" alt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(1)</a:t>
            </a:r>
            <a:r>
              <a:rPr lang="en-GB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Using the signs and symptoms, create a mini PIES for David Beckham and how his Asthma would have affected his performance on the field </a:t>
            </a:r>
            <a:r>
              <a:rPr lang="en-GB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(8)</a:t>
            </a:r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Picture 25" descr="beckham asth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9"/>
          <a:stretch>
            <a:fillRect/>
          </a:stretch>
        </p:blipFill>
        <p:spPr bwMode="auto">
          <a:xfrm>
            <a:off x="7419785" y="382385"/>
            <a:ext cx="2629823" cy="169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 descr="https://media.gq.com/photos/56e9cf094b58804e5e7416e1/64:25/w_1280/david-beckham-lede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r="50745"/>
          <a:stretch/>
        </p:blipFill>
        <p:spPr bwMode="auto">
          <a:xfrm>
            <a:off x="8230598" y="2804493"/>
            <a:ext cx="3199402" cy="3446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843611" y="2286000"/>
            <a:ext cx="3869219" cy="4250562"/>
          </a:xfrm>
          <a:prstGeom prst="rect">
            <a:avLst/>
          </a:prstGeom>
          <a:solidFill>
            <a:schemeClr val="bg2"/>
          </a:solidFill>
          <a:ln w="57150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u="sng" dirty="0" smtClean="0">
                <a:latin typeface="Century Gothic" panose="020B0502020202020204" pitchFamily="34" charset="0"/>
              </a:rPr>
              <a:t>Signs and symptoms:</a:t>
            </a:r>
          </a:p>
          <a:p>
            <a:r>
              <a:rPr lang="en-GB" dirty="0"/>
              <a:t>Shortness of breath</a:t>
            </a:r>
          </a:p>
          <a:p>
            <a:r>
              <a:rPr lang="en-GB" dirty="0"/>
              <a:t>Chest tightness or pain</a:t>
            </a:r>
          </a:p>
          <a:p>
            <a:r>
              <a:rPr lang="en-GB" dirty="0"/>
              <a:t>Trouble sleeping caused by shortness of breath, coughing or wheezing</a:t>
            </a:r>
          </a:p>
          <a:p>
            <a:r>
              <a:rPr lang="en-GB" dirty="0"/>
              <a:t>A whistling or wheezing sound when exhaling </a:t>
            </a:r>
            <a:endParaRPr lang="en-GB" dirty="0" smtClean="0"/>
          </a:p>
          <a:p>
            <a:r>
              <a:rPr lang="en-GB" dirty="0" smtClean="0"/>
              <a:t>Coughing </a:t>
            </a:r>
            <a:r>
              <a:rPr lang="en-GB" dirty="0"/>
              <a:t>or wheezing attacks that are worsened by a respiratory virus, such as a cold or the flu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b="1" u="sng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6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401</TotalTime>
  <Words>1968</Words>
  <Application>Microsoft Office PowerPoint</Application>
  <PresentationFormat>Widescreen</PresentationFormat>
  <Paragraphs>1013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Gill Sans MT</vt:lpstr>
      <vt:lpstr>Impact</vt:lpstr>
      <vt:lpstr>Wingdings</vt:lpstr>
      <vt:lpstr>Badge</vt:lpstr>
      <vt:lpstr>Component 3 exam prep and revision</vt:lpstr>
      <vt:lpstr>Component 3…</vt:lpstr>
      <vt:lpstr>Physical factors…</vt:lpstr>
      <vt:lpstr>Physical factors…</vt:lpstr>
      <vt:lpstr>Genetic inheritance…</vt:lpstr>
      <vt:lpstr>Genetic inheritance…task</vt:lpstr>
      <vt:lpstr>Ill health…</vt:lpstr>
      <vt:lpstr>Ill health…</vt:lpstr>
      <vt:lpstr>Ill health… task</vt:lpstr>
      <vt:lpstr>Diet…</vt:lpstr>
      <vt:lpstr>Diet… the eat well plate</vt:lpstr>
      <vt:lpstr>Diet… the eat well plate</vt:lpstr>
      <vt:lpstr>Diet… task</vt:lpstr>
      <vt:lpstr>Exercise…</vt:lpstr>
      <vt:lpstr>Exercise…</vt:lpstr>
      <vt:lpstr>Substance use…</vt:lpstr>
      <vt:lpstr>Substance use…task</vt:lpstr>
      <vt:lpstr>Personal hygiene…</vt:lpstr>
      <vt:lpstr>Personal hygiene…task</vt:lpstr>
      <vt:lpstr>Personal hygiene…task</vt:lpstr>
      <vt:lpstr>Personal hygiene…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values</dc:title>
  <dc:creator>Adele Scott</dc:creator>
  <cp:lastModifiedBy>Adele Scott</cp:lastModifiedBy>
  <cp:revision>80</cp:revision>
  <dcterms:created xsi:type="dcterms:W3CDTF">2018-09-25T13:22:10Z</dcterms:created>
  <dcterms:modified xsi:type="dcterms:W3CDTF">2020-01-09T14:53:13Z</dcterms:modified>
</cp:coreProperties>
</file>