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Hil-cc4-dc01.hil.internal\RMStaff\Staff%20Resources\CNAT\Business\Cambridge%20Nationals%20Business\Marketing%20&amp;%20Enterprise%20(New%20Spec)\Teaching%20Resources\R065\Task%204%20-%20Finance%20and%20Validity\Part%20A\Breakeven\Runalot%20Breakeven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Hil-cc4-dc01.hil.internal\RMStaff\Staff%20Resources\CNAT\Business\Cambridge%20Nationals%20Business\Marketing%20&amp;%20Enterprise%20(New%20Spec)\Teaching%20Resources\R065\Task%204%20-%20Finance%20and%20Validity\Part%20A\Breakeven\Runalot%20Breakeven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Hil-cc4-dc01.hil.internal\RMStaff\Staff%20Resources\CNAT\Business\Cambridge%20Nationals%20Business\Marketing%20&amp;%20Enterprise%20(New%20Spec)\Teaching%20Resources\R065\Task%204%20-%20Finance%20and%20Validity\Part%20A\Breakeven\Runalot%20Breakeve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31023784901758"/>
          <c:y val="0.12542372881355932"/>
          <c:w val="0.89038262668045498"/>
          <c:h val="0.75084745762711869"/>
        </c:manualLayout>
      </c:layout>
      <c:lineChart>
        <c:grouping val="standard"/>
        <c:varyColors val="0"/>
        <c:ser>
          <c:idx val="1"/>
          <c:order val="0"/>
          <c:tx>
            <c:strRef>
              <c:f>'Break Even Table'!$C$8</c:f>
              <c:strCache>
                <c:ptCount val="1"/>
                <c:pt idx="0">
                  <c:v>Sales Revenue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val>
            <c:numRef>
              <c:f>'Break Even Table'!$C$9:$C$29</c:f>
              <c:numCache>
                <c:formatCode>"£"#,##0_);[Red]\("£"#,##0\)</c:formatCode>
                <c:ptCount val="21"/>
                <c:pt idx="0">
                  <c:v>0</c:v>
                </c:pt>
                <c:pt idx="1">
                  <c:v>600</c:v>
                </c:pt>
                <c:pt idx="2">
                  <c:v>1200</c:v>
                </c:pt>
                <c:pt idx="3">
                  <c:v>1800</c:v>
                </c:pt>
                <c:pt idx="4">
                  <c:v>2400</c:v>
                </c:pt>
                <c:pt idx="5">
                  <c:v>3000</c:v>
                </c:pt>
                <c:pt idx="6">
                  <c:v>3600</c:v>
                </c:pt>
                <c:pt idx="7">
                  <c:v>4200</c:v>
                </c:pt>
                <c:pt idx="8">
                  <c:v>4800</c:v>
                </c:pt>
                <c:pt idx="9">
                  <c:v>5400</c:v>
                </c:pt>
                <c:pt idx="10">
                  <c:v>6000</c:v>
                </c:pt>
                <c:pt idx="11">
                  <c:v>6600</c:v>
                </c:pt>
                <c:pt idx="12">
                  <c:v>7200</c:v>
                </c:pt>
                <c:pt idx="13">
                  <c:v>7800</c:v>
                </c:pt>
                <c:pt idx="14">
                  <c:v>8400</c:v>
                </c:pt>
                <c:pt idx="15">
                  <c:v>9000</c:v>
                </c:pt>
                <c:pt idx="16">
                  <c:v>9600</c:v>
                </c:pt>
                <c:pt idx="17">
                  <c:v>10200</c:v>
                </c:pt>
                <c:pt idx="18">
                  <c:v>10800</c:v>
                </c:pt>
                <c:pt idx="19">
                  <c:v>11400</c:v>
                </c:pt>
                <c:pt idx="20">
                  <c:v>12000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F2-4B5A-AD7A-F9647948CF5C}"/>
            </c:ext>
          </c:extLst>
        </c:ser>
        <c:ser>
          <c:idx val="2"/>
          <c:order val="1"/>
          <c:tx>
            <c:strRef>
              <c:f>'Break Even Table'!$D$8</c:f>
              <c:strCache>
                <c:ptCount val="1"/>
                <c:pt idx="0">
                  <c:v>Fixed Costs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3"/>
            <c:spPr>
              <a:noFill/>
              <a:ln w="6350">
                <a:noFill/>
              </a:ln>
            </c:spPr>
          </c:marker>
          <c:val>
            <c:numRef>
              <c:f>'Break Even Table'!$D$9:$D$29</c:f>
              <c:numCache>
                <c:formatCode>"£"#,##0_);[Red]\("£"#,##0\)</c:formatCode>
                <c:ptCount val="21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2000</c:v>
                </c:pt>
                <c:pt idx="5">
                  <c:v>2000</c:v>
                </c:pt>
                <c:pt idx="6">
                  <c:v>2000</c:v>
                </c:pt>
                <c:pt idx="7">
                  <c:v>2000</c:v>
                </c:pt>
                <c:pt idx="8">
                  <c:v>2000</c:v>
                </c:pt>
                <c:pt idx="9">
                  <c:v>2000</c:v>
                </c:pt>
                <c:pt idx="10">
                  <c:v>2000</c:v>
                </c:pt>
                <c:pt idx="11">
                  <c:v>2000</c:v>
                </c:pt>
                <c:pt idx="12">
                  <c:v>2000</c:v>
                </c:pt>
                <c:pt idx="13">
                  <c:v>2000</c:v>
                </c:pt>
                <c:pt idx="14">
                  <c:v>2000</c:v>
                </c:pt>
                <c:pt idx="15">
                  <c:v>2000</c:v>
                </c:pt>
                <c:pt idx="16">
                  <c:v>2000</c:v>
                </c:pt>
                <c:pt idx="17">
                  <c:v>2000</c:v>
                </c:pt>
                <c:pt idx="18">
                  <c:v>2000</c:v>
                </c:pt>
                <c:pt idx="19">
                  <c:v>2000</c:v>
                </c:pt>
                <c:pt idx="20">
                  <c:v>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F2-4B5A-AD7A-F9647948CF5C}"/>
            </c:ext>
          </c:extLst>
        </c:ser>
        <c:ser>
          <c:idx val="4"/>
          <c:order val="2"/>
          <c:tx>
            <c:strRef>
              <c:f>'Break Even Table'!$F$8</c:f>
              <c:strCache>
                <c:ptCount val="1"/>
                <c:pt idx="0">
                  <c:v>Total Costs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none"/>
          </c:marker>
          <c:val>
            <c:numRef>
              <c:f>'Break Even Table'!$F$9:$F$29</c:f>
              <c:numCache>
                <c:formatCode>"£"#,##0_);[Red]\("£"#,##0\)</c:formatCode>
                <c:ptCount val="21"/>
                <c:pt idx="0">
                  <c:v>2000</c:v>
                </c:pt>
                <c:pt idx="1">
                  <c:v>2400</c:v>
                </c:pt>
                <c:pt idx="2">
                  <c:v>2800</c:v>
                </c:pt>
                <c:pt idx="3">
                  <c:v>3200</c:v>
                </c:pt>
                <c:pt idx="4">
                  <c:v>3600</c:v>
                </c:pt>
                <c:pt idx="5">
                  <c:v>4000</c:v>
                </c:pt>
                <c:pt idx="6">
                  <c:v>4400</c:v>
                </c:pt>
                <c:pt idx="7">
                  <c:v>4800</c:v>
                </c:pt>
                <c:pt idx="8">
                  <c:v>5200</c:v>
                </c:pt>
                <c:pt idx="9">
                  <c:v>5600</c:v>
                </c:pt>
                <c:pt idx="10">
                  <c:v>6000</c:v>
                </c:pt>
                <c:pt idx="11">
                  <c:v>6400</c:v>
                </c:pt>
                <c:pt idx="12">
                  <c:v>6800</c:v>
                </c:pt>
                <c:pt idx="13">
                  <c:v>7200</c:v>
                </c:pt>
                <c:pt idx="14">
                  <c:v>7600</c:v>
                </c:pt>
                <c:pt idx="15">
                  <c:v>8000</c:v>
                </c:pt>
                <c:pt idx="16">
                  <c:v>8400</c:v>
                </c:pt>
                <c:pt idx="17">
                  <c:v>8800</c:v>
                </c:pt>
                <c:pt idx="18">
                  <c:v>9200</c:v>
                </c:pt>
                <c:pt idx="19">
                  <c:v>9600</c:v>
                </c:pt>
                <c:pt idx="20">
                  <c:v>10000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F2-4B5A-AD7A-F9647948C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180752"/>
        <c:axId val="25082896"/>
      </c:lineChart>
      <c:catAx>
        <c:axId val="25180752"/>
        <c:scaling>
          <c:orientation val="minMax"/>
        </c:scaling>
        <c:delete val="0"/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Output</a:t>
                </a:r>
              </a:p>
            </c:rich>
          </c:tx>
          <c:layout>
            <c:manualLayout>
              <c:xMode val="edge"/>
              <c:yMode val="edge"/>
              <c:x val="0.9172699069286453"/>
              <c:y val="0.91694914196845934"/>
            </c:manualLayout>
          </c:layout>
          <c:overlay val="0"/>
          <c:spPr>
            <a:noFill/>
            <a:ln w="25400">
              <a:noFill/>
            </a:ln>
          </c:spPr>
        </c:title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25082896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25082896"/>
        <c:scaling>
          <c:orientation val="minMax"/>
          <c:max val="1400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Cost/Revenue</a:t>
                </a:r>
              </a:p>
            </c:rich>
          </c:tx>
          <c:layout>
            <c:manualLayout>
              <c:xMode val="edge"/>
              <c:yMode val="edge"/>
              <c:x val="1.2409513960703205E-2"/>
              <c:y val="0.42372881658044015"/>
            </c:manualLayout>
          </c:layout>
          <c:overlay val="0"/>
          <c:spPr>
            <a:noFill/>
            <a:ln w="25400">
              <a:noFill/>
            </a:ln>
          </c:spPr>
        </c:title>
        <c:numFmt formatCode="&quot;£&quot;#,##0_);[Red]\(&quot;£&quot;#,##0\)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5180752"/>
        <c:crosses val="autoZero"/>
        <c:crossBetween val="midCat"/>
        <c:majorUnit val="2000"/>
        <c:minorUnit val="1000"/>
      </c:valAx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>
        <a:lumMod val="75000"/>
      </a:schemeClr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31023784901758"/>
          <c:y val="0.12542372881355932"/>
          <c:w val="0.89038262668045498"/>
          <c:h val="0.75084745762711869"/>
        </c:manualLayout>
      </c:layout>
      <c:lineChart>
        <c:grouping val="standard"/>
        <c:varyColors val="0"/>
        <c:ser>
          <c:idx val="1"/>
          <c:order val="0"/>
          <c:tx>
            <c:strRef>
              <c:f>'Break Even Table'!$C$8</c:f>
              <c:strCache>
                <c:ptCount val="1"/>
                <c:pt idx="0">
                  <c:v>Sales Revenue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val>
            <c:numRef>
              <c:f>'Break Even Table'!$C$9:$C$29</c:f>
              <c:numCache>
                <c:formatCode>"£"#,##0_);[Red]\("£"#,##0\)</c:formatCode>
                <c:ptCount val="21"/>
                <c:pt idx="0">
                  <c:v>0</c:v>
                </c:pt>
                <c:pt idx="1">
                  <c:v>600</c:v>
                </c:pt>
                <c:pt idx="2">
                  <c:v>1200</c:v>
                </c:pt>
                <c:pt idx="3">
                  <c:v>1800</c:v>
                </c:pt>
                <c:pt idx="4">
                  <c:v>2400</c:v>
                </c:pt>
                <c:pt idx="5">
                  <c:v>3000</c:v>
                </c:pt>
                <c:pt idx="6">
                  <c:v>3600</c:v>
                </c:pt>
                <c:pt idx="7">
                  <c:v>4200</c:v>
                </c:pt>
                <c:pt idx="8">
                  <c:v>4800</c:v>
                </c:pt>
                <c:pt idx="9">
                  <c:v>5400</c:v>
                </c:pt>
                <c:pt idx="10">
                  <c:v>6000</c:v>
                </c:pt>
                <c:pt idx="11">
                  <c:v>6600</c:v>
                </c:pt>
                <c:pt idx="12">
                  <c:v>7200</c:v>
                </c:pt>
                <c:pt idx="13">
                  <c:v>7800</c:v>
                </c:pt>
                <c:pt idx="14">
                  <c:v>8400</c:v>
                </c:pt>
                <c:pt idx="15">
                  <c:v>9000</c:v>
                </c:pt>
                <c:pt idx="16">
                  <c:v>9600</c:v>
                </c:pt>
                <c:pt idx="17">
                  <c:v>10200</c:v>
                </c:pt>
                <c:pt idx="18">
                  <c:v>10800</c:v>
                </c:pt>
                <c:pt idx="19">
                  <c:v>11400</c:v>
                </c:pt>
                <c:pt idx="20">
                  <c:v>12000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F2-4B5A-AD7A-F9647948CF5C}"/>
            </c:ext>
          </c:extLst>
        </c:ser>
        <c:ser>
          <c:idx val="2"/>
          <c:order val="1"/>
          <c:tx>
            <c:strRef>
              <c:f>'Break Even Table'!$D$8</c:f>
              <c:strCache>
                <c:ptCount val="1"/>
                <c:pt idx="0">
                  <c:v>Fixed Costs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3"/>
            <c:spPr>
              <a:noFill/>
              <a:ln w="6350">
                <a:noFill/>
              </a:ln>
            </c:spPr>
          </c:marker>
          <c:val>
            <c:numRef>
              <c:f>'Break Even Table'!$D$9:$D$29</c:f>
              <c:numCache>
                <c:formatCode>"£"#,##0_);[Red]\("£"#,##0\)</c:formatCode>
                <c:ptCount val="21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2000</c:v>
                </c:pt>
                <c:pt idx="5">
                  <c:v>2000</c:v>
                </c:pt>
                <c:pt idx="6">
                  <c:v>2000</c:v>
                </c:pt>
                <c:pt idx="7">
                  <c:v>2000</c:v>
                </c:pt>
                <c:pt idx="8">
                  <c:v>2000</c:v>
                </c:pt>
                <c:pt idx="9">
                  <c:v>2000</c:v>
                </c:pt>
                <c:pt idx="10">
                  <c:v>2000</c:v>
                </c:pt>
                <c:pt idx="11">
                  <c:v>2000</c:v>
                </c:pt>
                <c:pt idx="12">
                  <c:v>2000</c:v>
                </c:pt>
                <c:pt idx="13">
                  <c:v>2000</c:v>
                </c:pt>
                <c:pt idx="14">
                  <c:v>2000</c:v>
                </c:pt>
                <c:pt idx="15">
                  <c:v>2000</c:v>
                </c:pt>
                <c:pt idx="16">
                  <c:v>2000</c:v>
                </c:pt>
                <c:pt idx="17">
                  <c:v>2000</c:v>
                </c:pt>
                <c:pt idx="18">
                  <c:v>2000</c:v>
                </c:pt>
                <c:pt idx="19">
                  <c:v>2000</c:v>
                </c:pt>
                <c:pt idx="20">
                  <c:v>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F2-4B5A-AD7A-F9647948CF5C}"/>
            </c:ext>
          </c:extLst>
        </c:ser>
        <c:ser>
          <c:idx val="4"/>
          <c:order val="2"/>
          <c:tx>
            <c:strRef>
              <c:f>'Break Even Table'!$F$8</c:f>
              <c:strCache>
                <c:ptCount val="1"/>
                <c:pt idx="0">
                  <c:v>Total Costs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none"/>
          </c:marker>
          <c:val>
            <c:numRef>
              <c:f>'Break Even Table'!$F$9:$F$29</c:f>
              <c:numCache>
                <c:formatCode>"£"#,##0_);[Red]\("£"#,##0\)</c:formatCode>
                <c:ptCount val="21"/>
                <c:pt idx="0">
                  <c:v>2000</c:v>
                </c:pt>
                <c:pt idx="1">
                  <c:v>2400</c:v>
                </c:pt>
                <c:pt idx="2">
                  <c:v>2800</c:v>
                </c:pt>
                <c:pt idx="3">
                  <c:v>3200</c:v>
                </c:pt>
                <c:pt idx="4">
                  <c:v>3600</c:v>
                </c:pt>
                <c:pt idx="5">
                  <c:v>4000</c:v>
                </c:pt>
                <c:pt idx="6">
                  <c:v>4400</c:v>
                </c:pt>
                <c:pt idx="7">
                  <c:v>4800</c:v>
                </c:pt>
                <c:pt idx="8">
                  <c:v>5200</c:v>
                </c:pt>
                <c:pt idx="9">
                  <c:v>5600</c:v>
                </c:pt>
                <c:pt idx="10">
                  <c:v>6000</c:v>
                </c:pt>
                <c:pt idx="11">
                  <c:v>6400</c:v>
                </c:pt>
                <c:pt idx="12">
                  <c:v>6800</c:v>
                </c:pt>
                <c:pt idx="13">
                  <c:v>7200</c:v>
                </c:pt>
                <c:pt idx="14">
                  <c:v>7600</c:v>
                </c:pt>
                <c:pt idx="15">
                  <c:v>8000</c:v>
                </c:pt>
                <c:pt idx="16">
                  <c:v>8400</c:v>
                </c:pt>
                <c:pt idx="17">
                  <c:v>8800</c:v>
                </c:pt>
                <c:pt idx="18">
                  <c:v>9200</c:v>
                </c:pt>
                <c:pt idx="19">
                  <c:v>9600</c:v>
                </c:pt>
                <c:pt idx="20">
                  <c:v>10000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F2-4B5A-AD7A-F9647948C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9339592"/>
        <c:axId val="309339976"/>
      </c:lineChart>
      <c:catAx>
        <c:axId val="309339592"/>
        <c:scaling>
          <c:orientation val="minMax"/>
        </c:scaling>
        <c:delete val="0"/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Output</a:t>
                </a:r>
              </a:p>
            </c:rich>
          </c:tx>
          <c:layout>
            <c:manualLayout>
              <c:xMode val="edge"/>
              <c:yMode val="edge"/>
              <c:x val="0.9172699069286453"/>
              <c:y val="0.91694914196845934"/>
            </c:manualLayout>
          </c:layout>
          <c:overlay val="0"/>
          <c:spPr>
            <a:noFill/>
            <a:ln w="25400">
              <a:noFill/>
            </a:ln>
          </c:spPr>
        </c:title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309339976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309339976"/>
        <c:scaling>
          <c:orientation val="minMax"/>
          <c:max val="1400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Cost/Revenue</a:t>
                </a:r>
              </a:p>
            </c:rich>
          </c:tx>
          <c:layout>
            <c:manualLayout>
              <c:xMode val="edge"/>
              <c:yMode val="edge"/>
              <c:x val="1.2409513960703205E-2"/>
              <c:y val="0.42372881658044015"/>
            </c:manualLayout>
          </c:layout>
          <c:overlay val="0"/>
          <c:spPr>
            <a:noFill/>
            <a:ln w="25400">
              <a:noFill/>
            </a:ln>
          </c:spPr>
        </c:title>
        <c:numFmt formatCode="&quot;£&quot;#,##0_);[Red]\(&quot;£&quot;#,##0\)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9339592"/>
        <c:crosses val="autoZero"/>
        <c:crossBetween val="midCat"/>
        <c:majorUnit val="2000"/>
        <c:minorUnit val="1000"/>
      </c:valAx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>
        <a:lumMod val="75000"/>
      </a:schemeClr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31023784901758"/>
          <c:y val="0.12542372881355932"/>
          <c:w val="0.89038262668045498"/>
          <c:h val="0.75084745762711869"/>
        </c:manualLayout>
      </c:layout>
      <c:lineChart>
        <c:grouping val="standard"/>
        <c:varyColors val="0"/>
        <c:ser>
          <c:idx val="1"/>
          <c:order val="0"/>
          <c:tx>
            <c:strRef>
              <c:f>'Break Even Table'!$C$8</c:f>
              <c:strCache>
                <c:ptCount val="1"/>
                <c:pt idx="0">
                  <c:v>Sales Revenue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val>
            <c:numRef>
              <c:f>'Break Even Table'!$C$9:$C$29</c:f>
              <c:numCache>
                <c:formatCode>"£"#,##0_);[Red]\("£"#,##0\)</c:formatCode>
                <c:ptCount val="21"/>
                <c:pt idx="0">
                  <c:v>0</c:v>
                </c:pt>
                <c:pt idx="1">
                  <c:v>600</c:v>
                </c:pt>
                <c:pt idx="2">
                  <c:v>1200</c:v>
                </c:pt>
                <c:pt idx="3">
                  <c:v>1800</c:v>
                </c:pt>
                <c:pt idx="4">
                  <c:v>2400</c:v>
                </c:pt>
                <c:pt idx="5">
                  <c:v>3000</c:v>
                </c:pt>
                <c:pt idx="6">
                  <c:v>3600</c:v>
                </c:pt>
                <c:pt idx="7">
                  <c:v>4200</c:v>
                </c:pt>
                <c:pt idx="8">
                  <c:v>4800</c:v>
                </c:pt>
                <c:pt idx="9">
                  <c:v>5400</c:v>
                </c:pt>
                <c:pt idx="10">
                  <c:v>6000</c:v>
                </c:pt>
                <c:pt idx="11">
                  <c:v>6600</c:v>
                </c:pt>
                <c:pt idx="12">
                  <c:v>7200</c:v>
                </c:pt>
                <c:pt idx="13">
                  <c:v>7800</c:v>
                </c:pt>
                <c:pt idx="14">
                  <c:v>8400</c:v>
                </c:pt>
                <c:pt idx="15">
                  <c:v>9000</c:v>
                </c:pt>
                <c:pt idx="16">
                  <c:v>9600</c:v>
                </c:pt>
                <c:pt idx="17">
                  <c:v>10200</c:v>
                </c:pt>
                <c:pt idx="18">
                  <c:v>10800</c:v>
                </c:pt>
                <c:pt idx="19">
                  <c:v>11400</c:v>
                </c:pt>
                <c:pt idx="20">
                  <c:v>12000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6F-4A51-8A64-2C01BC06CCAE}"/>
            </c:ext>
          </c:extLst>
        </c:ser>
        <c:ser>
          <c:idx val="2"/>
          <c:order val="1"/>
          <c:tx>
            <c:strRef>
              <c:f>'Break Even Table'!$D$8</c:f>
              <c:strCache>
                <c:ptCount val="1"/>
                <c:pt idx="0">
                  <c:v>Fixed Costs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square"/>
            <c:size val="3"/>
            <c:spPr>
              <a:noFill/>
              <a:ln w="6350">
                <a:noFill/>
              </a:ln>
            </c:spPr>
          </c:marker>
          <c:val>
            <c:numRef>
              <c:f>'Break Even Table'!$D$9:$D$29</c:f>
              <c:numCache>
                <c:formatCode>"£"#,##0_);[Red]\("£"#,##0\)</c:formatCode>
                <c:ptCount val="21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2000</c:v>
                </c:pt>
                <c:pt idx="5">
                  <c:v>2000</c:v>
                </c:pt>
                <c:pt idx="6">
                  <c:v>2000</c:v>
                </c:pt>
                <c:pt idx="7">
                  <c:v>2000</c:v>
                </c:pt>
                <c:pt idx="8">
                  <c:v>2000</c:v>
                </c:pt>
                <c:pt idx="9">
                  <c:v>2000</c:v>
                </c:pt>
                <c:pt idx="10">
                  <c:v>2000</c:v>
                </c:pt>
                <c:pt idx="11">
                  <c:v>2000</c:v>
                </c:pt>
                <c:pt idx="12">
                  <c:v>2000</c:v>
                </c:pt>
                <c:pt idx="13">
                  <c:v>2000</c:v>
                </c:pt>
                <c:pt idx="14">
                  <c:v>2000</c:v>
                </c:pt>
                <c:pt idx="15">
                  <c:v>2000</c:v>
                </c:pt>
                <c:pt idx="16">
                  <c:v>2000</c:v>
                </c:pt>
                <c:pt idx="17">
                  <c:v>2000</c:v>
                </c:pt>
                <c:pt idx="18">
                  <c:v>2000</c:v>
                </c:pt>
                <c:pt idx="19">
                  <c:v>2000</c:v>
                </c:pt>
                <c:pt idx="20">
                  <c:v>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6F-4A51-8A64-2C01BC06CCAE}"/>
            </c:ext>
          </c:extLst>
        </c:ser>
        <c:ser>
          <c:idx val="4"/>
          <c:order val="2"/>
          <c:tx>
            <c:strRef>
              <c:f>'Break Even Table'!$F$8</c:f>
              <c:strCache>
                <c:ptCount val="1"/>
                <c:pt idx="0">
                  <c:v>Total Costs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none"/>
          </c:marker>
          <c:val>
            <c:numRef>
              <c:f>'Break Even Table'!$F$9:$F$29</c:f>
              <c:numCache>
                <c:formatCode>"£"#,##0_);[Red]\("£"#,##0\)</c:formatCode>
                <c:ptCount val="21"/>
                <c:pt idx="0">
                  <c:v>2000</c:v>
                </c:pt>
                <c:pt idx="1">
                  <c:v>2400</c:v>
                </c:pt>
                <c:pt idx="2">
                  <c:v>2800</c:v>
                </c:pt>
                <c:pt idx="3">
                  <c:v>3200</c:v>
                </c:pt>
                <c:pt idx="4">
                  <c:v>3600</c:v>
                </c:pt>
                <c:pt idx="5">
                  <c:v>4000</c:v>
                </c:pt>
                <c:pt idx="6">
                  <c:v>4400</c:v>
                </c:pt>
                <c:pt idx="7">
                  <c:v>4800</c:v>
                </c:pt>
                <c:pt idx="8">
                  <c:v>5200</c:v>
                </c:pt>
                <c:pt idx="9">
                  <c:v>5600</c:v>
                </c:pt>
                <c:pt idx="10">
                  <c:v>6000</c:v>
                </c:pt>
                <c:pt idx="11">
                  <c:v>6400</c:v>
                </c:pt>
                <c:pt idx="12">
                  <c:v>6800</c:v>
                </c:pt>
                <c:pt idx="13">
                  <c:v>7200</c:v>
                </c:pt>
                <c:pt idx="14">
                  <c:v>7600</c:v>
                </c:pt>
                <c:pt idx="15">
                  <c:v>8000</c:v>
                </c:pt>
                <c:pt idx="16">
                  <c:v>8400</c:v>
                </c:pt>
                <c:pt idx="17">
                  <c:v>8800</c:v>
                </c:pt>
                <c:pt idx="18">
                  <c:v>9200</c:v>
                </c:pt>
                <c:pt idx="19">
                  <c:v>9600</c:v>
                </c:pt>
                <c:pt idx="20">
                  <c:v>10000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6F-4A51-8A64-2C01BC06CC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180752"/>
        <c:axId val="25082896"/>
      </c:lineChart>
      <c:catAx>
        <c:axId val="25180752"/>
        <c:scaling>
          <c:orientation val="minMax"/>
        </c:scaling>
        <c:delete val="0"/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Output</a:t>
                </a:r>
              </a:p>
            </c:rich>
          </c:tx>
          <c:layout>
            <c:manualLayout>
              <c:xMode val="edge"/>
              <c:yMode val="edge"/>
              <c:x val="0.9172699069286453"/>
              <c:y val="0.91694914196845934"/>
            </c:manualLayout>
          </c:layout>
          <c:overlay val="0"/>
          <c:spPr>
            <a:noFill/>
            <a:ln w="25400">
              <a:noFill/>
            </a:ln>
          </c:spPr>
        </c:title>
        <c:majorTickMark val="out"/>
        <c:minorTickMark val="none"/>
        <c:tickLblPos val="none"/>
        <c:spPr>
          <a:ln w="3175">
            <a:solidFill>
              <a:srgbClr val="000000"/>
            </a:solidFill>
            <a:prstDash val="solid"/>
          </a:ln>
        </c:spPr>
        <c:crossAx val="25082896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25082896"/>
        <c:scaling>
          <c:orientation val="minMax"/>
          <c:max val="1400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Cost/Revenue</a:t>
                </a:r>
              </a:p>
            </c:rich>
          </c:tx>
          <c:layout>
            <c:manualLayout>
              <c:xMode val="edge"/>
              <c:yMode val="edge"/>
              <c:x val="1.2409513960703205E-2"/>
              <c:y val="0.42372881658044015"/>
            </c:manualLayout>
          </c:layout>
          <c:overlay val="0"/>
          <c:spPr>
            <a:noFill/>
            <a:ln w="25400">
              <a:noFill/>
            </a:ln>
          </c:spPr>
        </c:title>
        <c:numFmt formatCode="&quot;£&quot;#,##0_);[Red]\(&quot;£&quot;#,##0\)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5180752"/>
        <c:crosses val="autoZero"/>
        <c:crossBetween val="midCat"/>
        <c:majorUnit val="2000"/>
        <c:minorUnit val="1000"/>
      </c:valAx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>
        <a:lumMod val="75000"/>
      </a:schemeClr>
    </a:solidFill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0.17521</cdr:x>
      <cdr:y>0.89625</cdr:y>
    </cdr:from>
    <cdr:to>
      <cdr:x>0.20096</cdr:x>
      <cdr:y>0.92525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79631" y="5035296"/>
          <a:ext cx="237175" cy="1629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20</a:t>
          </a:r>
        </a:p>
      </cdr:txBody>
    </cdr:sp>
  </cdr:relSizeAnchor>
  <cdr:relSizeAnchor xmlns:cdr="http://schemas.openxmlformats.org/drawingml/2006/chartDrawing">
    <cdr:from>
      <cdr:x>0.26621</cdr:x>
      <cdr:y>0.89625</cdr:y>
    </cdr:from>
    <cdr:to>
      <cdr:x>0.29171</cdr:x>
      <cdr:y>0.92575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20105" y="5035296"/>
          <a:ext cx="237175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40</a:t>
          </a:r>
        </a:p>
      </cdr:txBody>
    </cdr:sp>
  </cdr:relSizeAnchor>
  <cdr:relSizeAnchor xmlns:cdr="http://schemas.openxmlformats.org/drawingml/2006/chartDrawing">
    <cdr:from>
      <cdr:x>0.35597</cdr:x>
      <cdr:y>0.89625</cdr:y>
    </cdr:from>
    <cdr:to>
      <cdr:x>0.38197</cdr:x>
      <cdr:y>0.92575</cdr:y>
    </cdr:to>
    <cdr:sp macro="" textlink="">
      <cdr:nvSpPr>
        <cdr:cNvPr id="102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1368" y="5035296"/>
          <a:ext cx="239478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60</a:t>
          </a:r>
        </a:p>
      </cdr:txBody>
    </cdr:sp>
  </cdr:relSizeAnchor>
  <cdr:relSizeAnchor xmlns:cdr="http://schemas.openxmlformats.org/drawingml/2006/chartDrawing">
    <cdr:from>
      <cdr:x>0.44422</cdr:x>
      <cdr:y>0.89625</cdr:y>
    </cdr:from>
    <cdr:to>
      <cdr:x>0.46997</cdr:x>
      <cdr:y>0.92575</cdr:y>
    </cdr:to>
    <cdr:sp macro="" textlink="">
      <cdr:nvSpPr>
        <cdr:cNvPr id="1029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66513" y="5035296"/>
          <a:ext cx="239478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80</a:t>
          </a:r>
        </a:p>
      </cdr:txBody>
    </cdr:sp>
  </cdr:relSizeAnchor>
  <cdr:relSizeAnchor xmlns:cdr="http://schemas.openxmlformats.org/drawingml/2006/chartDrawing">
    <cdr:from>
      <cdr:x>0.52698</cdr:x>
      <cdr:y>0.89625</cdr:y>
    </cdr:from>
    <cdr:to>
      <cdr:x>0.56598</cdr:x>
      <cdr:y>0.92525</cdr:y>
    </cdr:to>
    <cdr:sp macro="" textlink="">
      <cdr:nvSpPr>
        <cdr:cNvPr id="1030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833302" y="5035296"/>
          <a:ext cx="361519" cy="1629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100</a:t>
          </a:r>
        </a:p>
      </cdr:txBody>
    </cdr:sp>
  </cdr:relSizeAnchor>
  <cdr:relSizeAnchor xmlns:cdr="http://schemas.openxmlformats.org/drawingml/2006/chartDrawing">
    <cdr:from>
      <cdr:x>0.61523</cdr:x>
      <cdr:y>0.89625</cdr:y>
    </cdr:from>
    <cdr:to>
      <cdr:x>0.65448</cdr:x>
      <cdr:y>0.92575</cdr:y>
    </cdr:to>
    <cdr:sp macro="" textlink="">
      <cdr:nvSpPr>
        <cdr:cNvPr id="1031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48446" y="5035296"/>
          <a:ext cx="363822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120</a:t>
          </a:r>
        </a:p>
      </cdr:txBody>
    </cdr:sp>
  </cdr:relSizeAnchor>
  <cdr:relSizeAnchor xmlns:cdr="http://schemas.openxmlformats.org/drawingml/2006/chartDrawing">
    <cdr:from>
      <cdr:x>0.70423</cdr:x>
      <cdr:y>0.89625</cdr:y>
    </cdr:from>
    <cdr:to>
      <cdr:x>0.74299</cdr:x>
      <cdr:y>0.92575</cdr:y>
    </cdr:to>
    <cdr:sp macro="" textlink="">
      <cdr:nvSpPr>
        <cdr:cNvPr id="103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72802" y="5035296"/>
          <a:ext cx="361519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140</a:t>
          </a:r>
        </a:p>
      </cdr:txBody>
    </cdr:sp>
  </cdr:relSizeAnchor>
  <cdr:relSizeAnchor xmlns:cdr="http://schemas.openxmlformats.org/drawingml/2006/chartDrawing">
    <cdr:from>
      <cdr:x>0.7905</cdr:x>
      <cdr:y>0.896</cdr:y>
    </cdr:from>
    <cdr:to>
      <cdr:x>0.82975</cdr:x>
      <cdr:y>0.92575</cdr:y>
    </cdr:to>
    <cdr:sp macro="" textlink="">
      <cdr:nvSpPr>
        <cdr:cNvPr id="1033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81039" y="5035296"/>
          <a:ext cx="361519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160</a:t>
          </a:r>
        </a:p>
      </cdr:txBody>
    </cdr:sp>
  </cdr:relSizeAnchor>
  <cdr:relSizeAnchor xmlns:cdr="http://schemas.openxmlformats.org/drawingml/2006/chartDrawing">
    <cdr:from>
      <cdr:x>0.8835</cdr:x>
      <cdr:y>0.896</cdr:y>
    </cdr:from>
    <cdr:to>
      <cdr:x>0.92275</cdr:x>
      <cdr:y>0.92575</cdr:y>
    </cdr:to>
    <cdr:sp macro="" textlink="">
      <cdr:nvSpPr>
        <cdr:cNvPr id="1034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137631" y="5035296"/>
          <a:ext cx="361519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180</a:t>
          </a:r>
        </a:p>
      </cdr:txBody>
    </cdr:sp>
  </cdr:relSizeAnchor>
  <cdr:relSizeAnchor xmlns:cdr="http://schemas.openxmlformats.org/drawingml/2006/chartDrawing">
    <cdr:from>
      <cdr:x>0.96225</cdr:x>
      <cdr:y>0.896</cdr:y>
    </cdr:from>
    <cdr:to>
      <cdr:x>1</cdr:x>
      <cdr:y>0.92575</cdr:y>
    </cdr:to>
    <cdr:sp macro="" textlink="">
      <cdr:nvSpPr>
        <cdr:cNvPr id="1035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862972" y="5035296"/>
          <a:ext cx="347703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200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0.17521</cdr:x>
      <cdr:y>0.89625</cdr:y>
    </cdr:from>
    <cdr:to>
      <cdr:x>0.20096</cdr:x>
      <cdr:y>0.92525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79631" y="5035296"/>
          <a:ext cx="237175" cy="1629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20</a:t>
          </a:r>
        </a:p>
      </cdr:txBody>
    </cdr:sp>
  </cdr:relSizeAnchor>
  <cdr:relSizeAnchor xmlns:cdr="http://schemas.openxmlformats.org/drawingml/2006/chartDrawing">
    <cdr:from>
      <cdr:x>0.26621</cdr:x>
      <cdr:y>0.89625</cdr:y>
    </cdr:from>
    <cdr:to>
      <cdr:x>0.29171</cdr:x>
      <cdr:y>0.92575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20105" y="5035296"/>
          <a:ext cx="237175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40</a:t>
          </a:r>
        </a:p>
      </cdr:txBody>
    </cdr:sp>
  </cdr:relSizeAnchor>
  <cdr:relSizeAnchor xmlns:cdr="http://schemas.openxmlformats.org/drawingml/2006/chartDrawing">
    <cdr:from>
      <cdr:x>0.35597</cdr:x>
      <cdr:y>0.89625</cdr:y>
    </cdr:from>
    <cdr:to>
      <cdr:x>0.38197</cdr:x>
      <cdr:y>0.92575</cdr:y>
    </cdr:to>
    <cdr:sp macro="" textlink="">
      <cdr:nvSpPr>
        <cdr:cNvPr id="102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1368" y="5035296"/>
          <a:ext cx="239478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60</a:t>
          </a:r>
        </a:p>
      </cdr:txBody>
    </cdr:sp>
  </cdr:relSizeAnchor>
  <cdr:relSizeAnchor xmlns:cdr="http://schemas.openxmlformats.org/drawingml/2006/chartDrawing">
    <cdr:from>
      <cdr:x>0.44422</cdr:x>
      <cdr:y>0.89625</cdr:y>
    </cdr:from>
    <cdr:to>
      <cdr:x>0.46997</cdr:x>
      <cdr:y>0.92575</cdr:y>
    </cdr:to>
    <cdr:sp macro="" textlink="">
      <cdr:nvSpPr>
        <cdr:cNvPr id="1029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66513" y="5035296"/>
          <a:ext cx="239478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80</a:t>
          </a:r>
        </a:p>
      </cdr:txBody>
    </cdr:sp>
  </cdr:relSizeAnchor>
  <cdr:relSizeAnchor xmlns:cdr="http://schemas.openxmlformats.org/drawingml/2006/chartDrawing">
    <cdr:from>
      <cdr:x>0.52698</cdr:x>
      <cdr:y>0.89625</cdr:y>
    </cdr:from>
    <cdr:to>
      <cdr:x>0.56598</cdr:x>
      <cdr:y>0.92525</cdr:y>
    </cdr:to>
    <cdr:sp macro="" textlink="">
      <cdr:nvSpPr>
        <cdr:cNvPr id="1030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833302" y="5035296"/>
          <a:ext cx="361519" cy="1629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100</a:t>
          </a:r>
        </a:p>
      </cdr:txBody>
    </cdr:sp>
  </cdr:relSizeAnchor>
  <cdr:relSizeAnchor xmlns:cdr="http://schemas.openxmlformats.org/drawingml/2006/chartDrawing">
    <cdr:from>
      <cdr:x>0.61523</cdr:x>
      <cdr:y>0.89625</cdr:y>
    </cdr:from>
    <cdr:to>
      <cdr:x>0.65448</cdr:x>
      <cdr:y>0.92575</cdr:y>
    </cdr:to>
    <cdr:sp macro="" textlink="">
      <cdr:nvSpPr>
        <cdr:cNvPr id="1031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48446" y="5035296"/>
          <a:ext cx="363822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120</a:t>
          </a:r>
        </a:p>
      </cdr:txBody>
    </cdr:sp>
  </cdr:relSizeAnchor>
  <cdr:relSizeAnchor xmlns:cdr="http://schemas.openxmlformats.org/drawingml/2006/chartDrawing">
    <cdr:from>
      <cdr:x>0.70423</cdr:x>
      <cdr:y>0.89625</cdr:y>
    </cdr:from>
    <cdr:to>
      <cdr:x>0.74299</cdr:x>
      <cdr:y>0.92575</cdr:y>
    </cdr:to>
    <cdr:sp macro="" textlink="">
      <cdr:nvSpPr>
        <cdr:cNvPr id="103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72802" y="5035296"/>
          <a:ext cx="361519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140</a:t>
          </a:r>
        </a:p>
      </cdr:txBody>
    </cdr:sp>
  </cdr:relSizeAnchor>
  <cdr:relSizeAnchor xmlns:cdr="http://schemas.openxmlformats.org/drawingml/2006/chartDrawing">
    <cdr:from>
      <cdr:x>0.7905</cdr:x>
      <cdr:y>0.896</cdr:y>
    </cdr:from>
    <cdr:to>
      <cdr:x>0.82975</cdr:x>
      <cdr:y>0.92575</cdr:y>
    </cdr:to>
    <cdr:sp macro="" textlink="">
      <cdr:nvSpPr>
        <cdr:cNvPr id="1033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81039" y="5035296"/>
          <a:ext cx="361519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160</a:t>
          </a:r>
        </a:p>
      </cdr:txBody>
    </cdr:sp>
  </cdr:relSizeAnchor>
  <cdr:relSizeAnchor xmlns:cdr="http://schemas.openxmlformats.org/drawingml/2006/chartDrawing">
    <cdr:from>
      <cdr:x>0.8835</cdr:x>
      <cdr:y>0.896</cdr:y>
    </cdr:from>
    <cdr:to>
      <cdr:x>0.92275</cdr:x>
      <cdr:y>0.92575</cdr:y>
    </cdr:to>
    <cdr:sp macro="" textlink="">
      <cdr:nvSpPr>
        <cdr:cNvPr id="1034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137631" y="5035296"/>
          <a:ext cx="361519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180</a:t>
          </a:r>
        </a:p>
      </cdr:txBody>
    </cdr:sp>
  </cdr:relSizeAnchor>
  <cdr:relSizeAnchor xmlns:cdr="http://schemas.openxmlformats.org/drawingml/2006/chartDrawing">
    <cdr:from>
      <cdr:x>0.96225</cdr:x>
      <cdr:y>0.896</cdr:y>
    </cdr:from>
    <cdr:to>
      <cdr:x>1</cdr:x>
      <cdr:y>0.92575</cdr:y>
    </cdr:to>
    <cdr:sp macro="" textlink="">
      <cdr:nvSpPr>
        <cdr:cNvPr id="1035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862972" y="5035296"/>
          <a:ext cx="347703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200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0.17521</cdr:x>
      <cdr:y>0.89625</cdr:y>
    </cdr:from>
    <cdr:to>
      <cdr:x>0.20096</cdr:x>
      <cdr:y>0.92525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79631" y="5035296"/>
          <a:ext cx="237175" cy="1629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20</a:t>
          </a:r>
        </a:p>
      </cdr:txBody>
    </cdr:sp>
  </cdr:relSizeAnchor>
  <cdr:relSizeAnchor xmlns:cdr="http://schemas.openxmlformats.org/drawingml/2006/chartDrawing">
    <cdr:from>
      <cdr:x>0.26621</cdr:x>
      <cdr:y>0.89625</cdr:y>
    </cdr:from>
    <cdr:to>
      <cdr:x>0.29171</cdr:x>
      <cdr:y>0.92575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20105" y="5035296"/>
          <a:ext cx="237175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40</a:t>
          </a:r>
        </a:p>
      </cdr:txBody>
    </cdr:sp>
  </cdr:relSizeAnchor>
  <cdr:relSizeAnchor xmlns:cdr="http://schemas.openxmlformats.org/drawingml/2006/chartDrawing">
    <cdr:from>
      <cdr:x>0.35597</cdr:x>
      <cdr:y>0.89625</cdr:y>
    </cdr:from>
    <cdr:to>
      <cdr:x>0.38197</cdr:x>
      <cdr:y>0.92575</cdr:y>
    </cdr:to>
    <cdr:sp macro="" textlink="">
      <cdr:nvSpPr>
        <cdr:cNvPr id="102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51368" y="5035296"/>
          <a:ext cx="239478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60</a:t>
          </a:r>
        </a:p>
      </cdr:txBody>
    </cdr:sp>
  </cdr:relSizeAnchor>
  <cdr:relSizeAnchor xmlns:cdr="http://schemas.openxmlformats.org/drawingml/2006/chartDrawing">
    <cdr:from>
      <cdr:x>0.44422</cdr:x>
      <cdr:y>0.89625</cdr:y>
    </cdr:from>
    <cdr:to>
      <cdr:x>0.46997</cdr:x>
      <cdr:y>0.92575</cdr:y>
    </cdr:to>
    <cdr:sp macro="" textlink="">
      <cdr:nvSpPr>
        <cdr:cNvPr id="1029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66513" y="5035296"/>
          <a:ext cx="239478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80</a:t>
          </a:r>
        </a:p>
      </cdr:txBody>
    </cdr:sp>
  </cdr:relSizeAnchor>
  <cdr:relSizeAnchor xmlns:cdr="http://schemas.openxmlformats.org/drawingml/2006/chartDrawing">
    <cdr:from>
      <cdr:x>0.52698</cdr:x>
      <cdr:y>0.89625</cdr:y>
    </cdr:from>
    <cdr:to>
      <cdr:x>0.56598</cdr:x>
      <cdr:y>0.92525</cdr:y>
    </cdr:to>
    <cdr:sp macro="" textlink="">
      <cdr:nvSpPr>
        <cdr:cNvPr id="1030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833302" y="5035296"/>
          <a:ext cx="361519" cy="1629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100</a:t>
          </a:r>
        </a:p>
      </cdr:txBody>
    </cdr:sp>
  </cdr:relSizeAnchor>
  <cdr:relSizeAnchor xmlns:cdr="http://schemas.openxmlformats.org/drawingml/2006/chartDrawing">
    <cdr:from>
      <cdr:x>0.61523</cdr:x>
      <cdr:y>0.89625</cdr:y>
    </cdr:from>
    <cdr:to>
      <cdr:x>0.65448</cdr:x>
      <cdr:y>0.92575</cdr:y>
    </cdr:to>
    <cdr:sp macro="" textlink="">
      <cdr:nvSpPr>
        <cdr:cNvPr id="1031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48446" y="5035296"/>
          <a:ext cx="363822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120</a:t>
          </a:r>
        </a:p>
      </cdr:txBody>
    </cdr:sp>
  </cdr:relSizeAnchor>
  <cdr:relSizeAnchor xmlns:cdr="http://schemas.openxmlformats.org/drawingml/2006/chartDrawing">
    <cdr:from>
      <cdr:x>0.70423</cdr:x>
      <cdr:y>0.89625</cdr:y>
    </cdr:from>
    <cdr:to>
      <cdr:x>0.74299</cdr:x>
      <cdr:y>0.92575</cdr:y>
    </cdr:to>
    <cdr:sp macro="" textlink="">
      <cdr:nvSpPr>
        <cdr:cNvPr id="103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72802" y="5035296"/>
          <a:ext cx="361519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140</a:t>
          </a:r>
        </a:p>
      </cdr:txBody>
    </cdr:sp>
  </cdr:relSizeAnchor>
  <cdr:relSizeAnchor xmlns:cdr="http://schemas.openxmlformats.org/drawingml/2006/chartDrawing">
    <cdr:from>
      <cdr:x>0.7905</cdr:x>
      <cdr:y>0.896</cdr:y>
    </cdr:from>
    <cdr:to>
      <cdr:x>0.82975</cdr:x>
      <cdr:y>0.92575</cdr:y>
    </cdr:to>
    <cdr:sp macro="" textlink="">
      <cdr:nvSpPr>
        <cdr:cNvPr id="1033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81039" y="5035296"/>
          <a:ext cx="361519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160</a:t>
          </a:r>
        </a:p>
      </cdr:txBody>
    </cdr:sp>
  </cdr:relSizeAnchor>
  <cdr:relSizeAnchor xmlns:cdr="http://schemas.openxmlformats.org/drawingml/2006/chartDrawing">
    <cdr:from>
      <cdr:x>0.8835</cdr:x>
      <cdr:y>0.896</cdr:y>
    </cdr:from>
    <cdr:to>
      <cdr:x>0.92275</cdr:x>
      <cdr:y>0.92575</cdr:y>
    </cdr:to>
    <cdr:sp macro="" textlink="">
      <cdr:nvSpPr>
        <cdr:cNvPr id="1034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137631" y="5035296"/>
          <a:ext cx="361519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180</a:t>
          </a:r>
        </a:p>
      </cdr:txBody>
    </cdr:sp>
  </cdr:relSizeAnchor>
  <cdr:relSizeAnchor xmlns:cdr="http://schemas.openxmlformats.org/drawingml/2006/chartDrawing">
    <cdr:from>
      <cdr:x>0.96225</cdr:x>
      <cdr:y>0.896</cdr:y>
    </cdr:from>
    <cdr:to>
      <cdr:x>1</cdr:x>
      <cdr:y>0.92575</cdr:y>
    </cdr:to>
    <cdr:sp macro="" textlink="">
      <cdr:nvSpPr>
        <cdr:cNvPr id="1035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862972" y="5035296"/>
          <a:ext cx="347703" cy="167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27432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GB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200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9F0F-F659-40F0-823C-EDADB291668D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289-D66E-4290-AAEA-A9E5245F1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99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9F0F-F659-40F0-823C-EDADB291668D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289-D66E-4290-AAEA-A9E5245F1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402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9F0F-F659-40F0-823C-EDADB291668D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289-D66E-4290-AAEA-A9E5245F1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79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287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528041-0BDE-45D0-BA23-68E04CF3807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26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9F0F-F659-40F0-823C-EDADB291668D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289-D66E-4290-AAEA-A9E5245F1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29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9F0F-F659-40F0-823C-EDADB291668D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289-D66E-4290-AAEA-A9E5245F1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28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9F0F-F659-40F0-823C-EDADB291668D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289-D66E-4290-AAEA-A9E5245F1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225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9F0F-F659-40F0-823C-EDADB291668D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289-D66E-4290-AAEA-A9E5245F1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383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9F0F-F659-40F0-823C-EDADB291668D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289-D66E-4290-AAEA-A9E5245F1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49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9F0F-F659-40F0-823C-EDADB291668D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289-D66E-4290-AAEA-A9E5245F1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80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9F0F-F659-40F0-823C-EDADB291668D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289-D66E-4290-AAEA-A9E5245F1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13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69F0F-F659-40F0-823C-EDADB291668D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289-D66E-4290-AAEA-A9E5245F1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93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69F0F-F659-40F0-823C-EDADB291668D}" type="datetimeFigureOut">
              <a:rPr lang="en-GB" smtClean="0"/>
              <a:t>02/05/2019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91289-D66E-4290-AAEA-A9E5245F1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10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Break-Even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035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6" name="Picture 4" descr="Ginés Ciudad-Real Attention Activities Spot the Difference&#10;www.attentionworksheets.com www.orientacionandujar.es&#10;spot 5 di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3" t="10975" r="4284" b="13525"/>
          <a:stretch/>
        </p:blipFill>
        <p:spPr bwMode="auto">
          <a:xfrm>
            <a:off x="385761" y="0"/>
            <a:ext cx="116616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 rot="1158573">
            <a:off x="2219915" y="3956262"/>
            <a:ext cx="771525" cy="97231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 rot="21224229">
            <a:off x="2138050" y="1901036"/>
            <a:ext cx="1091021" cy="52310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 rot="20148989">
            <a:off x="2765694" y="1352319"/>
            <a:ext cx="364958" cy="52310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 rot="1158573">
            <a:off x="4592666" y="2047254"/>
            <a:ext cx="409754" cy="45526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 rot="21005295">
            <a:off x="1499458" y="5096303"/>
            <a:ext cx="613186" cy="7675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4" name="Content Placeholder 4"/>
          <p:cNvGraphicFramePr>
            <a:graphicFrameLocks/>
          </p:cNvGraphicFramePr>
          <p:nvPr>
            <p:extLst/>
          </p:nvPr>
        </p:nvGraphicFramePr>
        <p:xfrm>
          <a:off x="88135" y="6321102"/>
          <a:ext cx="11918664" cy="3988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45765">
                  <a:extLst>
                    <a:ext uri="{9D8B030D-6E8A-4147-A177-3AD203B41FA5}">
                      <a16:colId xmlns:a16="http://schemas.microsoft.com/office/drawing/2014/main" val="2355917666"/>
                    </a:ext>
                  </a:extLst>
                </a:gridCol>
                <a:gridCol w="7472899">
                  <a:extLst>
                    <a:ext uri="{9D8B030D-6E8A-4147-A177-3AD203B41FA5}">
                      <a16:colId xmlns:a16="http://schemas.microsoft.com/office/drawing/2014/main" val="3181873287"/>
                    </a:ext>
                  </a:extLst>
                </a:gridCol>
              </a:tblGrid>
              <a:tr h="398818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Good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Calculate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break-even using a formula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Outstanding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Analyse the impact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of changing the selling price on break-even.</a:t>
                      </a: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91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39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61" name="Object 5"/>
          <p:cNvGraphicFramePr>
            <a:graphicFrameLocks noGrp="1" noChangeAspect="1"/>
          </p:cNvGraphicFramePr>
          <p:nvPr>
            <p:ph sz="quarter" idx="1"/>
            <p:extLst/>
          </p:nvPr>
        </p:nvGraphicFramePr>
        <p:xfrm>
          <a:off x="350113" y="346792"/>
          <a:ext cx="5963574" cy="4211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art" r:id="rId3" imgW="7096049" imgH="5010302" progId="Excel.Chart.8">
                  <p:embed/>
                </p:oleObj>
              </mc:Choice>
              <mc:Fallback>
                <p:oleObj name="Chart" r:id="rId3" imgW="7096049" imgH="5010302" progId="Excel.Chart.8">
                  <p:embed/>
                  <p:pic>
                    <p:nvPicPr>
                      <p:cNvPr id="706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113" y="346792"/>
                        <a:ext cx="5963574" cy="42119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690274" y="517048"/>
            <a:ext cx="338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Original </a:t>
            </a:r>
            <a:r>
              <a:rPr lang="en-GB" altLang="en-US" dirty="0" smtClean="0">
                <a:latin typeface="Comic Sans MS" panose="030F0702030302020204" pitchFamily="66" charset="0"/>
              </a:rPr>
              <a:t>Break-even 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0113" y="133580"/>
            <a:ext cx="9238199" cy="417512"/>
          </a:xfrm>
        </p:spPr>
        <p:txBody>
          <a:bodyPr>
            <a:normAutofit fontScale="90000"/>
          </a:bodyPr>
          <a:lstStyle/>
          <a:p>
            <a:r>
              <a:rPr lang="en-GB" altLang="en-US" sz="2800" dirty="0" smtClean="0"/>
              <a:t>Analysing Break-even #1</a:t>
            </a:r>
            <a:endParaRPr lang="en-GB" altLang="en-US" sz="2800" dirty="0"/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6543687" y="1993924"/>
            <a:ext cx="338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Changed </a:t>
            </a:r>
            <a:r>
              <a:rPr lang="en-GB" altLang="en-US" dirty="0" smtClean="0">
                <a:latin typeface="Comic Sans MS" panose="030F0702030302020204" pitchFamily="66" charset="0"/>
              </a:rPr>
              <a:t>Break-even #1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25741" t="31185" r="9444" b="13853"/>
          <a:stretch/>
        </p:blipFill>
        <p:spPr>
          <a:xfrm>
            <a:off x="6303043" y="2330903"/>
            <a:ext cx="5654869" cy="3464620"/>
          </a:xfrm>
          <a:prstGeom prst="rect">
            <a:avLst/>
          </a:prstGeom>
        </p:spPr>
      </p:pic>
      <p:sp>
        <p:nvSpPr>
          <p:cNvPr id="19" name="7-Point Star 18"/>
          <p:cNvSpPr/>
          <p:nvPr/>
        </p:nvSpPr>
        <p:spPr>
          <a:xfrm>
            <a:off x="1091419" y="4075925"/>
            <a:ext cx="4018101" cy="2202407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Challenge!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Use the support cards (A,B,C) but only if you get stuck.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/>
          </p:nvPr>
        </p:nvGraphicFramePr>
        <p:xfrm>
          <a:off x="88135" y="6321102"/>
          <a:ext cx="11918664" cy="3988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45765">
                  <a:extLst>
                    <a:ext uri="{9D8B030D-6E8A-4147-A177-3AD203B41FA5}">
                      <a16:colId xmlns:a16="http://schemas.microsoft.com/office/drawing/2014/main" val="2355917666"/>
                    </a:ext>
                  </a:extLst>
                </a:gridCol>
                <a:gridCol w="7472899">
                  <a:extLst>
                    <a:ext uri="{9D8B030D-6E8A-4147-A177-3AD203B41FA5}">
                      <a16:colId xmlns:a16="http://schemas.microsoft.com/office/drawing/2014/main" val="3181873287"/>
                    </a:ext>
                  </a:extLst>
                </a:gridCol>
              </a:tblGrid>
              <a:tr h="398818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Good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Calculate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break-even using a formula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Outstanding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Analyse the impact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of changing the selling price on break-even.</a:t>
                      </a: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91747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516417" y="214591"/>
            <a:ext cx="5441495" cy="177933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What has happened to the break-even point (BEP)? </a:t>
            </a:r>
            <a:endParaRPr lang="en-GB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omic Sans MS" panose="030F0702030302020204" pitchFamily="66" charset="0"/>
              </a:rPr>
              <a:t>What has caused the BEP to change?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omic Sans MS" panose="030F0702030302020204" pitchFamily="66" charset="0"/>
              </a:rPr>
              <a:t>What is the impact of the change on the business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68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61" name="Object 5"/>
          <p:cNvGraphicFramePr>
            <a:graphicFrameLocks noGrp="1" noChangeAspect="1"/>
          </p:cNvGraphicFramePr>
          <p:nvPr>
            <p:ph sz="quarter" idx="1"/>
            <p:extLst/>
          </p:nvPr>
        </p:nvGraphicFramePr>
        <p:xfrm>
          <a:off x="350113" y="346792"/>
          <a:ext cx="5963574" cy="4211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hart" r:id="rId3" imgW="7096049" imgH="5010302" progId="Excel.Chart.8">
                  <p:embed/>
                </p:oleObj>
              </mc:Choice>
              <mc:Fallback>
                <p:oleObj name="Chart" r:id="rId3" imgW="7096049" imgH="5010302" progId="Excel.Chart.8">
                  <p:embed/>
                  <p:pic>
                    <p:nvPicPr>
                      <p:cNvPr id="706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113" y="346792"/>
                        <a:ext cx="5963574" cy="42119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690274" y="517048"/>
            <a:ext cx="338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Original </a:t>
            </a:r>
            <a:r>
              <a:rPr lang="en-GB" altLang="en-US" dirty="0" smtClean="0">
                <a:latin typeface="Comic Sans MS" panose="030F0702030302020204" pitchFamily="66" charset="0"/>
              </a:rPr>
              <a:t>Break-even 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0113" y="133580"/>
            <a:ext cx="9238199" cy="417512"/>
          </a:xfrm>
        </p:spPr>
        <p:txBody>
          <a:bodyPr>
            <a:normAutofit fontScale="90000"/>
          </a:bodyPr>
          <a:lstStyle/>
          <a:p>
            <a:r>
              <a:rPr lang="en-GB" altLang="en-US" sz="2800" dirty="0" smtClean="0"/>
              <a:t>Analysing Break-even charts #2</a:t>
            </a:r>
            <a:endParaRPr lang="en-GB" altLang="en-US" sz="2800" dirty="0"/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6212087" y="2004844"/>
            <a:ext cx="338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Changed </a:t>
            </a:r>
            <a:r>
              <a:rPr lang="en-GB" altLang="en-US" dirty="0" smtClean="0">
                <a:latin typeface="Comic Sans MS" panose="030F0702030302020204" pitchFamily="66" charset="0"/>
              </a:rPr>
              <a:t>Break-even #2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19" name="7-Point Star 18"/>
          <p:cNvSpPr/>
          <p:nvPr/>
        </p:nvSpPr>
        <p:spPr>
          <a:xfrm>
            <a:off x="1047385" y="3803469"/>
            <a:ext cx="4018101" cy="2202407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Challenge!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Use the support cards (A,B,C) but only if you get stuck.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2"/>
          </p:nvPr>
        </p:nvPicPr>
        <p:blipFill rotWithShape="1">
          <a:blip r:embed="rId5"/>
          <a:srcRect l="12945" t="31926" r="13371" b="18479"/>
          <a:stretch/>
        </p:blipFill>
        <p:spPr>
          <a:xfrm>
            <a:off x="6290919" y="2371556"/>
            <a:ext cx="5849257" cy="3569536"/>
          </a:xfrm>
          <a:prstGeom prst="rect">
            <a:avLst/>
          </a:prstGeom>
        </p:spPr>
      </p:pic>
      <p:graphicFrame>
        <p:nvGraphicFramePr>
          <p:cNvPr id="11" name="Content Placeholder 4"/>
          <p:cNvGraphicFramePr>
            <a:graphicFrameLocks/>
          </p:cNvGraphicFramePr>
          <p:nvPr>
            <p:extLst/>
          </p:nvPr>
        </p:nvGraphicFramePr>
        <p:xfrm>
          <a:off x="88135" y="6321102"/>
          <a:ext cx="11918664" cy="3988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45765">
                  <a:extLst>
                    <a:ext uri="{9D8B030D-6E8A-4147-A177-3AD203B41FA5}">
                      <a16:colId xmlns:a16="http://schemas.microsoft.com/office/drawing/2014/main" val="2355917666"/>
                    </a:ext>
                  </a:extLst>
                </a:gridCol>
                <a:gridCol w="7472899">
                  <a:extLst>
                    <a:ext uri="{9D8B030D-6E8A-4147-A177-3AD203B41FA5}">
                      <a16:colId xmlns:a16="http://schemas.microsoft.com/office/drawing/2014/main" val="3181873287"/>
                    </a:ext>
                  </a:extLst>
                </a:gridCol>
              </a:tblGrid>
              <a:tr h="398818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Good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Calculate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break-even using a formula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Outstanding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Analyse the impact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of changing the selling price on break-even.</a:t>
                      </a: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91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56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28597" y="3727388"/>
          <a:ext cx="11747502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3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3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7306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Outstanding</a:t>
                      </a:r>
                      <a:r>
                        <a:rPr lang="en-GB" sz="2800" b="0" baseline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Progress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Interoperate</a:t>
                      </a:r>
                      <a:r>
                        <a:rPr lang="en-GB" sz="2800" b="0" baseline="0" dirty="0" smtClean="0">
                          <a:solidFill>
                            <a:schemeClr val="tx1"/>
                          </a:solidFill>
                        </a:rPr>
                        <a:t> a break-even chart</a:t>
                      </a:r>
                      <a:endParaRPr lang="en-GB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Analyse the impact</a:t>
                      </a:r>
                      <a:r>
                        <a:rPr lang="en-GB" sz="2800" b="0" baseline="0" dirty="0" smtClean="0">
                          <a:solidFill>
                            <a:schemeClr val="tx1"/>
                          </a:solidFill>
                        </a:rPr>
                        <a:t> of changing the selling price on break-even</a:t>
                      </a:r>
                      <a:endParaRPr lang="en-GB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306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Good Progress</a:t>
                      </a:r>
                      <a:endParaRPr lang="en-GB" sz="28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97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Label a break even chart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Calculate</a:t>
                      </a:r>
                      <a:r>
                        <a:rPr lang="en-GB" sz="2800" b="0" baseline="0" dirty="0" smtClean="0">
                          <a:solidFill>
                            <a:schemeClr val="tx1"/>
                          </a:solidFill>
                        </a:rPr>
                        <a:t> break-even using a formula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7868993" y="103031"/>
            <a:ext cx="4107106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Fixed Costs: £4000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Variable Cost: £10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Selling Price: £50</a:t>
            </a:r>
          </a:p>
        </p:txBody>
      </p:sp>
      <p:graphicFrame>
        <p:nvGraphicFramePr>
          <p:cNvPr id="10" name="Chart 9"/>
          <p:cNvGraphicFramePr>
            <a:graphicFrameLocks noGrp="1"/>
          </p:cNvGraphicFramePr>
          <p:nvPr>
            <p:extLst/>
          </p:nvPr>
        </p:nvGraphicFramePr>
        <p:xfrm>
          <a:off x="90152" y="103031"/>
          <a:ext cx="7637172" cy="3515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>
          <a:xfrm>
            <a:off x="3908738" y="1527945"/>
            <a:ext cx="646090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02321" y="842320"/>
            <a:ext cx="425003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89525" y="2605163"/>
            <a:ext cx="425003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</a:t>
            </a:r>
          </a:p>
        </p:txBody>
      </p:sp>
      <p:pic>
        <p:nvPicPr>
          <p:cNvPr id="14" name="Picture 4" descr="Image result for postit note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069" y="1527945"/>
            <a:ext cx="3061841" cy="2374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ontent Placeholder 2"/>
          <p:cNvSpPr txBox="1">
            <a:spLocks/>
          </p:cNvSpPr>
          <p:nvPr/>
        </p:nvSpPr>
        <p:spPr>
          <a:xfrm rot="20986935">
            <a:off x="9309963" y="1994420"/>
            <a:ext cx="1645894" cy="1583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200" dirty="0" smtClean="0"/>
              <a:t>Answer on the Post-it</a:t>
            </a:r>
          </a:p>
        </p:txBody>
      </p:sp>
    </p:spTree>
    <p:extLst>
      <p:ext uri="{BB962C8B-B14F-4D97-AF65-F5344CB8AC3E}">
        <p14:creationId xmlns:p14="http://schemas.microsoft.com/office/powerpoint/2010/main" val="227802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8758" y="134554"/>
            <a:ext cx="7997960" cy="1253571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/>
              <a:t>DNA  - Using the grid, what questions do you have about the graph and the key terms?</a:t>
            </a:r>
            <a:endParaRPr lang="en-GB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20676" y="2551298"/>
            <a:ext cx="2975213" cy="359467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Key Terms:</a:t>
            </a:r>
          </a:p>
          <a:p>
            <a:r>
              <a:rPr lang="en-GB" dirty="0" smtClean="0"/>
              <a:t>Fixed </a:t>
            </a:r>
            <a:r>
              <a:rPr lang="en-GB" dirty="0"/>
              <a:t>costs </a:t>
            </a:r>
          </a:p>
          <a:p>
            <a:r>
              <a:rPr lang="en-GB" dirty="0"/>
              <a:t>Total costs</a:t>
            </a:r>
          </a:p>
          <a:p>
            <a:r>
              <a:rPr lang="en-GB" dirty="0"/>
              <a:t>Sales revenue</a:t>
            </a:r>
          </a:p>
          <a:p>
            <a:r>
              <a:rPr lang="en-GB" dirty="0" smtClean="0"/>
              <a:t>Break-even </a:t>
            </a:r>
            <a:r>
              <a:rPr lang="en-GB" dirty="0"/>
              <a:t>point </a:t>
            </a:r>
            <a:endParaRPr lang="en-GB" dirty="0" smtClean="0"/>
          </a:p>
          <a:p>
            <a:r>
              <a:rPr lang="en-GB" dirty="0" smtClean="0"/>
              <a:t>Area </a:t>
            </a:r>
            <a:r>
              <a:rPr lang="en-GB" dirty="0"/>
              <a:t>of Profit </a:t>
            </a:r>
            <a:endParaRPr lang="en-GB" dirty="0" smtClean="0"/>
          </a:p>
          <a:p>
            <a:r>
              <a:rPr lang="en-GB" dirty="0" smtClean="0"/>
              <a:t>Area </a:t>
            </a:r>
            <a:r>
              <a:rPr lang="en-GB" dirty="0"/>
              <a:t>of </a:t>
            </a:r>
            <a:r>
              <a:rPr lang="en-GB" dirty="0" smtClean="0"/>
              <a:t>Loss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/>
          </p:nvPr>
        </p:nvGraphicFramePr>
        <p:xfrm>
          <a:off x="222021" y="1472615"/>
          <a:ext cx="8616878" cy="4696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9185" t="2203" r="12567" b="6987"/>
          <a:stretch/>
        </p:blipFill>
        <p:spPr>
          <a:xfrm>
            <a:off x="8838899" y="82479"/>
            <a:ext cx="3156990" cy="22898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430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590" y="365125"/>
            <a:ext cx="10968210" cy="1507741"/>
          </a:xfrm>
        </p:spPr>
        <p:txBody>
          <a:bodyPr>
            <a:normAutofit/>
          </a:bodyPr>
          <a:lstStyle/>
          <a:p>
            <a:r>
              <a:rPr lang="en-GB" dirty="0" smtClean="0"/>
              <a:t>Progress Indicators – Break-even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39048" y="2993414"/>
          <a:ext cx="10515600" cy="103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24515976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634466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GOOD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OUTSTANDING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076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Label a break even chart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Interoperate</a:t>
                      </a:r>
                      <a:r>
                        <a:rPr lang="en-GB" sz="2800" baseline="0" dirty="0" smtClean="0"/>
                        <a:t> a break-even chart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074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00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6" y="122830"/>
            <a:ext cx="12041874" cy="6482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Good</a:t>
            </a:r>
            <a:r>
              <a:rPr lang="en-GB" dirty="0"/>
              <a:t> </a:t>
            </a:r>
            <a:r>
              <a:rPr lang="en-GB" dirty="0" smtClean="0"/>
              <a:t>- Label the following information on the chart.</a:t>
            </a:r>
          </a:p>
          <a:p>
            <a:r>
              <a:rPr lang="en-GB" dirty="0" smtClean="0"/>
              <a:t>Fixed costs </a:t>
            </a:r>
          </a:p>
          <a:p>
            <a:r>
              <a:rPr lang="en-GB" dirty="0" smtClean="0"/>
              <a:t>Total costs</a:t>
            </a:r>
            <a:endParaRPr lang="en-GB" dirty="0"/>
          </a:p>
          <a:p>
            <a:r>
              <a:rPr lang="en-GB" dirty="0"/>
              <a:t>Sales </a:t>
            </a:r>
            <a:r>
              <a:rPr lang="en-GB" dirty="0" smtClean="0"/>
              <a:t>revenue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9022" t="21782" r="13463" b="7322"/>
          <a:stretch/>
        </p:blipFill>
        <p:spPr>
          <a:xfrm>
            <a:off x="561111" y="2141283"/>
            <a:ext cx="7906164" cy="406541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034352" y="676945"/>
            <a:ext cx="6096000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omic Sans MS" panose="030F0702030302020204" pitchFamily="66" charset="0"/>
              </a:rPr>
              <a:t>Break-even </a:t>
            </a:r>
            <a:r>
              <a:rPr lang="en-GB" sz="2800" dirty="0">
                <a:latin typeface="Comic Sans MS" panose="030F0702030302020204" pitchFamily="66" charset="0"/>
              </a:rPr>
              <a:t>point (draw a ‘X’)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Area of Profit (shade in Green)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Area of Loss (shade in Red)</a:t>
            </a:r>
          </a:p>
          <a:p>
            <a:endParaRPr lang="en-GB" sz="2000" dirty="0"/>
          </a:p>
        </p:txBody>
      </p:sp>
      <p:sp>
        <p:nvSpPr>
          <p:cNvPr id="2" name="7-Point Star 1"/>
          <p:cNvSpPr/>
          <p:nvPr/>
        </p:nvSpPr>
        <p:spPr>
          <a:xfrm>
            <a:off x="8565852" y="609139"/>
            <a:ext cx="3957851" cy="3348711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Challenge Yourself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Use the support (1,2,3) cards, but only if you get stuck.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762358" y="4025656"/>
            <a:ext cx="3101808" cy="2105380"/>
            <a:chOff x="8762358" y="4025656"/>
            <a:chExt cx="3101808" cy="2105380"/>
          </a:xfrm>
        </p:grpSpPr>
        <p:pic>
          <p:nvPicPr>
            <p:cNvPr id="1026" name="Picture 2" descr="Image result for self asses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29053" y="4789064"/>
              <a:ext cx="1766211" cy="1177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ounded Rectangle 3"/>
            <p:cNvSpPr/>
            <p:nvPr/>
          </p:nvSpPr>
          <p:spPr>
            <a:xfrm>
              <a:off x="8762358" y="4025656"/>
              <a:ext cx="3101808" cy="210538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GB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Use the support cards to check you’ve got it right </a:t>
              </a:r>
              <a:endParaRPr lang="en-GB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</p:grpSp>
      <p:graphicFrame>
        <p:nvGraphicFramePr>
          <p:cNvPr id="9" name="Content Placeholder 4"/>
          <p:cNvGraphicFramePr>
            <a:graphicFrameLocks/>
          </p:cNvGraphicFramePr>
          <p:nvPr>
            <p:extLst/>
          </p:nvPr>
        </p:nvGraphicFramePr>
        <p:xfrm>
          <a:off x="1187396" y="6321102"/>
          <a:ext cx="9818456" cy="3988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37220">
                  <a:extLst>
                    <a:ext uri="{9D8B030D-6E8A-4147-A177-3AD203B41FA5}">
                      <a16:colId xmlns:a16="http://schemas.microsoft.com/office/drawing/2014/main" val="2355917666"/>
                    </a:ext>
                  </a:extLst>
                </a:gridCol>
                <a:gridCol w="5381236">
                  <a:extLst>
                    <a:ext uri="{9D8B030D-6E8A-4147-A177-3AD203B41FA5}">
                      <a16:colId xmlns:a16="http://schemas.microsoft.com/office/drawing/2014/main" val="3181873287"/>
                    </a:ext>
                  </a:extLst>
                </a:gridCol>
              </a:tblGrid>
              <a:tr h="39881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Good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Label a break even chart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Outstanding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Interoperate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a break-even chart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91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03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912593" y="4145778"/>
            <a:ext cx="2975213" cy="516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Fixed </a:t>
            </a:r>
            <a:r>
              <a:rPr lang="en-GB" dirty="0">
                <a:solidFill>
                  <a:srgbClr val="FF0000"/>
                </a:solidFill>
              </a:rPr>
              <a:t>costs 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/>
          </p:nvPr>
        </p:nvGraphicFramePr>
        <p:xfrm>
          <a:off x="66996" y="72544"/>
          <a:ext cx="8925636" cy="5587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Isosceles Triangle 2"/>
          <p:cNvSpPr/>
          <p:nvPr/>
        </p:nvSpPr>
        <p:spPr>
          <a:xfrm rot="14955688">
            <a:off x="6987149" y="414054"/>
            <a:ext cx="465140" cy="3826978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8932603" y="1757825"/>
            <a:ext cx="2975213" cy="487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chemeClr val="accent6"/>
                </a:solidFill>
              </a:rPr>
              <a:t>Total costs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8972622" y="1192985"/>
            <a:ext cx="2975213" cy="507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>
                <a:solidFill>
                  <a:srgbClr val="0070C0"/>
                </a:solidFill>
              </a:rPr>
              <a:t>Sales revenue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1962439" y="2616658"/>
            <a:ext cx="3357705" cy="552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Break-even point </a:t>
            </a:r>
          </a:p>
        </p:txBody>
      </p:sp>
      <p:sp>
        <p:nvSpPr>
          <p:cNvPr id="12" name="Isosceles Triangle 11"/>
          <p:cNvSpPr/>
          <p:nvPr/>
        </p:nvSpPr>
        <p:spPr>
          <a:xfrm rot="4235264">
            <a:off x="2500718" y="2287329"/>
            <a:ext cx="426319" cy="3431137"/>
          </a:xfrm>
          <a:prstGeom prst="triangle">
            <a:avLst/>
          </a:prstGeom>
          <a:solidFill>
            <a:srgbClr val="FF7C8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 rot="20338176">
            <a:off x="1471474" y="3687512"/>
            <a:ext cx="2975213" cy="455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dirty="0" smtClean="0"/>
              <a:t>Area </a:t>
            </a:r>
            <a:r>
              <a:rPr lang="en-GB" sz="2000" dirty="0" smtClean="0"/>
              <a:t>of</a:t>
            </a:r>
            <a:r>
              <a:rPr lang="en-GB" sz="1800" dirty="0" smtClean="0"/>
              <a:t> Loss</a:t>
            </a:r>
            <a:endParaRPr lang="en-GB" sz="1800" dirty="0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 rot="20270688">
            <a:off x="7069594" y="1822154"/>
            <a:ext cx="1971868" cy="527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Area of Profit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15836" y="2866170"/>
            <a:ext cx="37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9558448" y="4858858"/>
            <a:ext cx="2329358" cy="1718943"/>
            <a:chOff x="9291538" y="4205844"/>
            <a:chExt cx="2572628" cy="1925191"/>
          </a:xfrm>
        </p:grpSpPr>
        <p:pic>
          <p:nvPicPr>
            <p:cNvPr id="15" name="Picture 2" descr="Image result for self asses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29053" y="4789064"/>
              <a:ext cx="1766211" cy="1177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ounded Rectangle 15"/>
            <p:cNvSpPr/>
            <p:nvPr/>
          </p:nvSpPr>
          <p:spPr>
            <a:xfrm>
              <a:off x="9291538" y="4205844"/>
              <a:ext cx="2572628" cy="192519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GB" dirty="0" smtClean="0">
                  <a:solidFill>
                    <a:schemeClr val="tx1"/>
                  </a:solidFill>
                  <a:latin typeface="Comic Sans MS" panose="030F0702030302020204" pitchFamily="66" charset="0"/>
                </a:rPr>
                <a:t>Check it and </a:t>
              </a:r>
              <a:r>
                <a:rPr lang="en-GB" dirty="0" smtClean="0">
                  <a:solidFill>
                    <a:srgbClr val="00B050"/>
                  </a:solidFill>
                  <a:latin typeface="Comic Sans MS" panose="030F0702030302020204" pitchFamily="66" charset="0"/>
                </a:rPr>
                <a:t>Fix it</a:t>
              </a:r>
              <a:endParaRPr lang="en-GB" dirty="0">
                <a:solidFill>
                  <a:srgbClr val="00B050"/>
                </a:solidFill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99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 animBg="1"/>
      <p:bldP spid="7" grpId="0"/>
      <p:bldP spid="8" grpId="0"/>
      <p:bldP spid="9" grpId="0"/>
      <p:bldP spid="12" grpId="0" animBg="1"/>
      <p:bldP spid="10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0113" y="5188944"/>
            <a:ext cx="7615453" cy="921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Now answer two of your own questions from the ‘Do It Now’ activity.</a:t>
            </a:r>
            <a:endParaRPr lang="en-GB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/>
          </p:nvPr>
        </p:nvGraphicFramePr>
        <p:xfrm>
          <a:off x="350113" y="6334698"/>
          <a:ext cx="11491774" cy="3988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93437">
                  <a:extLst>
                    <a:ext uri="{9D8B030D-6E8A-4147-A177-3AD203B41FA5}">
                      <a16:colId xmlns:a16="http://schemas.microsoft.com/office/drawing/2014/main" val="2355917666"/>
                    </a:ext>
                  </a:extLst>
                </a:gridCol>
                <a:gridCol w="6298337">
                  <a:extLst>
                    <a:ext uri="{9D8B030D-6E8A-4147-A177-3AD203B41FA5}">
                      <a16:colId xmlns:a16="http://schemas.microsoft.com/office/drawing/2014/main" val="3181873287"/>
                    </a:ext>
                  </a:extLst>
                </a:gridCol>
              </a:tblGrid>
              <a:tr h="39881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Good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Label a break even chart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Outstanding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Interoperate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a break-even chart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917471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703" t="20557" r="6133" b="20263"/>
          <a:stretch/>
        </p:blipFill>
        <p:spPr>
          <a:xfrm>
            <a:off x="3667809" y="797282"/>
            <a:ext cx="8421579" cy="4279646"/>
          </a:xfrm>
          <a:prstGeom prst="rect">
            <a:avLst/>
          </a:prstGeom>
        </p:spPr>
      </p:pic>
      <p:sp>
        <p:nvSpPr>
          <p:cNvPr id="8" name="7-Point Star 7"/>
          <p:cNvSpPr/>
          <p:nvPr/>
        </p:nvSpPr>
        <p:spPr>
          <a:xfrm>
            <a:off x="8584310" y="4297027"/>
            <a:ext cx="3388234" cy="2007863"/>
          </a:xfrm>
          <a:prstGeom prst="star7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Challenge!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Pick the two hardest questions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150051" y="205789"/>
            <a:ext cx="11691836" cy="6059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000" b="1" dirty="0"/>
              <a:t>Outstanding</a:t>
            </a:r>
            <a:r>
              <a:rPr lang="en-GB" sz="4000" dirty="0"/>
              <a:t> - Interoperate a break-even </a:t>
            </a:r>
            <a:r>
              <a:rPr lang="en-GB" sz="4000" dirty="0" smtClean="0"/>
              <a:t>chart</a:t>
            </a:r>
            <a:endParaRPr lang="en-GB" sz="4000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150051" y="1403210"/>
            <a:ext cx="3517758" cy="21876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What is the break-even point?</a:t>
            </a:r>
            <a:endParaRPr lang="en-GB" dirty="0"/>
          </a:p>
          <a:p>
            <a:r>
              <a:rPr lang="en-GB" dirty="0" smtClean="0"/>
              <a:t>Why would a business use  break-even chart?</a:t>
            </a:r>
          </a:p>
        </p:txBody>
      </p:sp>
    </p:spTree>
    <p:extLst>
      <p:ext uri="{BB962C8B-B14F-4D97-AF65-F5344CB8AC3E}">
        <p14:creationId xmlns:p14="http://schemas.microsoft.com/office/powerpoint/2010/main" val="336712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589" y="365125"/>
            <a:ext cx="11204155" cy="1507741"/>
          </a:xfrm>
        </p:spPr>
        <p:txBody>
          <a:bodyPr>
            <a:normAutofit/>
          </a:bodyPr>
          <a:lstStyle/>
          <a:p>
            <a:r>
              <a:rPr lang="en-GB" dirty="0" smtClean="0"/>
              <a:t>Progress Indicators – Break-even Formula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29866" y="2238626"/>
          <a:ext cx="105156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24515976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634466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GOOD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OUTSTANDING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076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Calculate</a:t>
                      </a:r>
                      <a:r>
                        <a:rPr lang="en-GB" sz="2800" baseline="0" dirty="0" smtClean="0"/>
                        <a:t> break-even using a formula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Analyse the impact</a:t>
                      </a:r>
                      <a:r>
                        <a:rPr lang="en-GB" sz="2800" baseline="0" dirty="0" smtClean="0"/>
                        <a:t> of changing the selling price on break-even.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46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25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15999" y="2170847"/>
          <a:ext cx="11625888" cy="3697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2944">
                  <a:extLst>
                    <a:ext uri="{9D8B030D-6E8A-4147-A177-3AD203B41FA5}">
                      <a16:colId xmlns:a16="http://schemas.microsoft.com/office/drawing/2014/main" val="1162844104"/>
                    </a:ext>
                  </a:extLst>
                </a:gridCol>
                <a:gridCol w="5812944">
                  <a:extLst>
                    <a:ext uri="{9D8B030D-6E8A-4147-A177-3AD203B41FA5}">
                      <a16:colId xmlns:a16="http://schemas.microsoft.com/office/drawing/2014/main" val="2381201148"/>
                    </a:ext>
                  </a:extLst>
                </a:gridCol>
              </a:tblGrid>
              <a:tr h="184854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359089"/>
                  </a:ext>
                </a:extLst>
              </a:tr>
              <a:tr h="184854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329344"/>
                  </a:ext>
                </a:extLst>
              </a:tr>
            </a:tbl>
          </a:graphicData>
        </a:graphic>
      </p:graphicFrame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6001" y="228685"/>
            <a:ext cx="10515600" cy="903542"/>
          </a:xfrm>
        </p:spPr>
        <p:txBody>
          <a:bodyPr/>
          <a:lstStyle/>
          <a:p>
            <a:r>
              <a:rPr lang="en-GB" altLang="en-US" dirty="0"/>
              <a:t>Break even Formula	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001" y="1074855"/>
            <a:ext cx="6574943" cy="1022169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/>
              <a:t>Break even = </a:t>
            </a:r>
            <a:r>
              <a:rPr lang="en-GB" altLang="en-US" u="sng" dirty="0"/>
              <a:t>total fixed costs</a:t>
            </a:r>
          </a:p>
          <a:p>
            <a:pPr>
              <a:buFontTx/>
              <a:buNone/>
            </a:pPr>
            <a:r>
              <a:rPr lang="en-GB" altLang="en-US" dirty="0"/>
              <a:t>			Selling price – variable cost</a:t>
            </a:r>
          </a:p>
          <a:p>
            <a:pPr>
              <a:buFontTx/>
              <a:buNone/>
            </a:pPr>
            <a:endParaRPr lang="en-GB" altLang="en-US" dirty="0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6893500" y="190618"/>
            <a:ext cx="5113298" cy="17684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en-US" sz="3200" dirty="0"/>
              <a:t> </a:t>
            </a:r>
            <a:r>
              <a:rPr lang="en-GB" altLang="en-US" sz="3200" b="1" dirty="0"/>
              <a:t>Fixed Costs = £2,000</a:t>
            </a:r>
          </a:p>
          <a:p>
            <a:r>
              <a:rPr lang="en-GB" altLang="en-US" sz="3200" b="1" dirty="0"/>
              <a:t> </a:t>
            </a:r>
            <a:r>
              <a:rPr lang="en-GB" altLang="en-US" sz="3200" b="1" dirty="0" smtClean="0"/>
              <a:t>Variable Cost </a:t>
            </a:r>
            <a:r>
              <a:rPr lang="en-GB" altLang="en-US" sz="3200" b="1" dirty="0"/>
              <a:t>per item = £40</a:t>
            </a:r>
          </a:p>
          <a:p>
            <a:r>
              <a:rPr lang="en-GB" altLang="en-US" sz="3200" b="1" dirty="0"/>
              <a:t> </a:t>
            </a:r>
            <a:r>
              <a:rPr lang="en-GB" altLang="en-US" sz="3200" b="1" dirty="0" smtClean="0"/>
              <a:t>Selling Price </a:t>
            </a:r>
            <a:r>
              <a:rPr lang="en-GB" altLang="en-US" sz="3200" b="1" dirty="0"/>
              <a:t>per item = £</a:t>
            </a:r>
            <a:r>
              <a:rPr lang="en-GB" altLang="en-US" sz="3200" b="1" dirty="0" smtClean="0"/>
              <a:t>60</a:t>
            </a:r>
            <a:endParaRPr lang="en-GB" altLang="en-US" sz="3200" b="1" dirty="0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248063" y="2996884"/>
            <a:ext cx="1943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3200" u="sng" dirty="0" smtClean="0"/>
              <a:t>£2000</a:t>
            </a:r>
            <a:endParaRPr lang="en-GB" altLang="en-US" sz="3200" u="sng" dirty="0"/>
          </a:p>
          <a:p>
            <a:pPr algn="ctr"/>
            <a:r>
              <a:rPr lang="en-GB" altLang="en-US" sz="3200" dirty="0" smtClean="0"/>
              <a:t>£60 </a:t>
            </a:r>
            <a:r>
              <a:rPr lang="en-GB" altLang="en-US" sz="3200" dirty="0"/>
              <a:t>– </a:t>
            </a:r>
            <a:r>
              <a:rPr lang="en-GB" altLang="en-US" sz="3200" dirty="0" smtClean="0"/>
              <a:t>£40</a:t>
            </a:r>
            <a:endParaRPr lang="en-GB" altLang="en-US" sz="3200" dirty="0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087311" y="4921145"/>
            <a:ext cx="41911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en-US" sz="3200" u="sng" dirty="0" smtClean="0"/>
              <a:t>£2000 </a:t>
            </a:r>
            <a:r>
              <a:rPr lang="en-GB" altLang="en-US" sz="3200" dirty="0" smtClean="0"/>
              <a:t>or £2000 ÷ £20</a:t>
            </a:r>
            <a:endParaRPr lang="en-GB" altLang="en-US" sz="3200" dirty="0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7983365" y="4926483"/>
            <a:ext cx="1943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altLang="en-US" sz="3200" dirty="0" smtClean="0"/>
              <a:t> = 100</a:t>
            </a:r>
            <a:endParaRPr lang="en-GB" altLang="en-US" sz="32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7124114" y="3254639"/>
            <a:ext cx="32634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en-US" sz="3200" dirty="0" smtClean="0"/>
              <a:t>£60 </a:t>
            </a:r>
            <a:r>
              <a:rPr lang="en-GB" altLang="en-US" sz="3200" dirty="0"/>
              <a:t>– </a:t>
            </a:r>
            <a:r>
              <a:rPr lang="en-GB" altLang="en-US" sz="3200" dirty="0" smtClean="0"/>
              <a:t>£40 = £20</a:t>
            </a:r>
            <a:endParaRPr lang="en-GB" altLang="en-US" sz="32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18557" y="2169889"/>
            <a:ext cx="5692099" cy="965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altLang="en-US" b="1" dirty="0" smtClean="0"/>
              <a:t>Step 1 </a:t>
            </a:r>
            <a:r>
              <a:rPr lang="en-GB" altLang="en-US" dirty="0" smtClean="0"/>
              <a:t>– Write the formula using the numbers</a:t>
            </a:r>
            <a:endParaRPr lang="en-GB" altLang="en-US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6252346" y="2215061"/>
            <a:ext cx="5692099" cy="965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altLang="en-US" b="1" dirty="0" smtClean="0"/>
              <a:t>Step 2 </a:t>
            </a:r>
            <a:r>
              <a:rPr lang="en-GB" altLang="en-US" dirty="0" smtClean="0"/>
              <a:t>– Subtract the variable cost from the selling price</a:t>
            </a:r>
            <a:endParaRPr lang="en-GB" altLang="en-US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36844" y="4079209"/>
            <a:ext cx="5692099" cy="8105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altLang="en-US" b="1" dirty="0" smtClean="0"/>
              <a:t>Step 3 </a:t>
            </a:r>
            <a:r>
              <a:rPr lang="en-GB" altLang="en-US" dirty="0" smtClean="0"/>
              <a:t>– Divide the fixed costs by the profit margin (step 2 answer)</a:t>
            </a:r>
            <a:endParaRPr lang="en-GB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1438226" y="5356993"/>
            <a:ext cx="8098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3200" dirty="0"/>
              <a:t>£20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6201067" y="4051167"/>
            <a:ext cx="5692099" cy="869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altLang="en-US" b="1" dirty="0" smtClean="0"/>
              <a:t>Step 4 </a:t>
            </a:r>
            <a:r>
              <a:rPr lang="en-GB" altLang="en-US" dirty="0" smtClean="0"/>
              <a:t>– What’s the break even point?</a:t>
            </a:r>
            <a:endParaRPr lang="en-GB" altLang="en-US" dirty="0"/>
          </a:p>
        </p:txBody>
      </p:sp>
      <p:graphicFrame>
        <p:nvGraphicFramePr>
          <p:cNvPr id="18" name="Content Placeholder 4"/>
          <p:cNvGraphicFramePr>
            <a:graphicFrameLocks/>
          </p:cNvGraphicFramePr>
          <p:nvPr>
            <p:extLst/>
          </p:nvPr>
        </p:nvGraphicFramePr>
        <p:xfrm>
          <a:off x="88135" y="6321102"/>
          <a:ext cx="11918664" cy="3988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45765">
                  <a:extLst>
                    <a:ext uri="{9D8B030D-6E8A-4147-A177-3AD203B41FA5}">
                      <a16:colId xmlns:a16="http://schemas.microsoft.com/office/drawing/2014/main" val="2355917666"/>
                    </a:ext>
                  </a:extLst>
                </a:gridCol>
                <a:gridCol w="7472899">
                  <a:extLst>
                    <a:ext uri="{9D8B030D-6E8A-4147-A177-3AD203B41FA5}">
                      <a16:colId xmlns:a16="http://schemas.microsoft.com/office/drawing/2014/main" val="3181873287"/>
                    </a:ext>
                  </a:extLst>
                </a:gridCol>
              </a:tblGrid>
              <a:tr h="398818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Good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Calculate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break-even using a formula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Outstanding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Analyse the impact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of changing the selling price on break-even.</a:t>
                      </a: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917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03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  <p:bldP spid="43015" grpId="0"/>
      <p:bldP spid="43016" grpId="0"/>
      <p:bldP spid="12" grpId="0"/>
      <p:bldP spid="13" grpId="0"/>
      <p:bldP spid="15" grpId="0"/>
      <p:bldP spid="16" grpId="0"/>
      <p:bldP spid="3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734082"/>
              </p:ext>
            </p:extLst>
          </p:nvPr>
        </p:nvGraphicFramePr>
        <p:xfrm>
          <a:off x="197712" y="1517530"/>
          <a:ext cx="11625888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2944">
                  <a:extLst>
                    <a:ext uri="{9D8B030D-6E8A-4147-A177-3AD203B41FA5}">
                      <a16:colId xmlns:a16="http://schemas.microsoft.com/office/drawing/2014/main" val="1162844104"/>
                    </a:ext>
                  </a:extLst>
                </a:gridCol>
                <a:gridCol w="5812944">
                  <a:extLst>
                    <a:ext uri="{9D8B030D-6E8A-4147-A177-3AD203B41FA5}">
                      <a16:colId xmlns:a16="http://schemas.microsoft.com/office/drawing/2014/main" val="2381201148"/>
                    </a:ext>
                  </a:extLst>
                </a:gridCol>
              </a:tblGrid>
              <a:tr h="3261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0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Step 1 </a:t>
                      </a:r>
                      <a:r>
                        <a:rPr lang="en-GB" altLang="en-US" sz="20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</a:t>
                      </a:r>
                      <a:r>
                        <a:rPr lang="en-GB" altLang="en-US" sz="20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Write the formula using the numbers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0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Step 2 </a:t>
                      </a:r>
                      <a:r>
                        <a:rPr lang="en-GB" altLang="en-US" sz="20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</a:t>
                      </a:r>
                      <a:r>
                        <a:rPr lang="en-GB" altLang="en-US" sz="2000" b="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Subtract the variable cost from the selling price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359089"/>
                  </a:ext>
                </a:extLst>
              </a:tr>
              <a:tr h="3261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0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Step 3 </a:t>
                      </a:r>
                      <a:r>
                        <a:rPr lang="en-GB" altLang="en-US" sz="20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Divide the fixed costs by the profit margin (step 2 answer)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000" b="1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Step 4 </a:t>
                      </a:r>
                      <a:r>
                        <a:rPr lang="en-GB" altLang="en-US" sz="20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What’s the break even point?</a:t>
                      </a:r>
                    </a:p>
                    <a:p>
                      <a:endParaRPr lang="en-GB" sz="2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329344"/>
                  </a:ext>
                </a:extLst>
              </a:tr>
            </a:tbl>
          </a:graphicData>
        </a:graphic>
      </p:graphicFrame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6001" y="228685"/>
            <a:ext cx="10515600" cy="903542"/>
          </a:xfrm>
        </p:spPr>
        <p:txBody>
          <a:bodyPr/>
          <a:lstStyle/>
          <a:p>
            <a:r>
              <a:rPr lang="en-GB" altLang="en-US" dirty="0"/>
              <a:t>Break even Formula	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2346" y="214370"/>
            <a:ext cx="5692099" cy="118948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None/>
            </a:pPr>
            <a:r>
              <a:rPr lang="en-GB" altLang="en-US" dirty="0"/>
              <a:t>Break even = </a:t>
            </a:r>
            <a:r>
              <a:rPr lang="en-GB" altLang="en-US" u="sng" dirty="0"/>
              <a:t>total fixed costs</a:t>
            </a:r>
          </a:p>
          <a:p>
            <a:pPr>
              <a:buFontTx/>
              <a:buNone/>
            </a:pPr>
            <a:r>
              <a:rPr lang="en-GB" altLang="en-US" dirty="0"/>
              <a:t>		</a:t>
            </a:r>
            <a:r>
              <a:rPr lang="en-GB" altLang="en-US" dirty="0" smtClean="0"/>
              <a:t>Selling </a:t>
            </a:r>
            <a:r>
              <a:rPr lang="en-GB" altLang="en-US" dirty="0"/>
              <a:t>price – variable cost</a:t>
            </a:r>
          </a:p>
          <a:p>
            <a:pPr>
              <a:buFontTx/>
              <a:buNone/>
            </a:pPr>
            <a:endParaRPr lang="en-GB" alt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18557" y="2169889"/>
            <a:ext cx="5692099" cy="965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en-GB" altLang="en-US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6252346" y="2215061"/>
            <a:ext cx="5692099" cy="965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en-GB" altLang="en-US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36844" y="4079209"/>
            <a:ext cx="5692099" cy="81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en-GB" altLang="en-US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6201067" y="4051167"/>
            <a:ext cx="5692099" cy="869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en-GB" altLang="en-US" dirty="0"/>
          </a:p>
        </p:txBody>
      </p:sp>
      <p:graphicFrame>
        <p:nvGraphicFramePr>
          <p:cNvPr id="11" name="Content Placeholder 4"/>
          <p:cNvGraphicFramePr>
            <a:graphicFrameLocks/>
          </p:cNvGraphicFramePr>
          <p:nvPr>
            <p:extLst/>
          </p:nvPr>
        </p:nvGraphicFramePr>
        <p:xfrm>
          <a:off x="88135" y="6321102"/>
          <a:ext cx="11918664" cy="3988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45765">
                  <a:extLst>
                    <a:ext uri="{9D8B030D-6E8A-4147-A177-3AD203B41FA5}">
                      <a16:colId xmlns:a16="http://schemas.microsoft.com/office/drawing/2014/main" val="2355917666"/>
                    </a:ext>
                  </a:extLst>
                </a:gridCol>
                <a:gridCol w="7472899">
                  <a:extLst>
                    <a:ext uri="{9D8B030D-6E8A-4147-A177-3AD203B41FA5}">
                      <a16:colId xmlns:a16="http://schemas.microsoft.com/office/drawing/2014/main" val="3181873287"/>
                    </a:ext>
                  </a:extLst>
                </a:gridCol>
              </a:tblGrid>
              <a:tr h="398818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Good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Calculate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break-even using a formula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Outstanding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Analyse the impact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</a:rPr>
                        <a:t> of changing the selling price on break-even.</a:t>
                      </a: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917471"/>
                  </a:ext>
                </a:extLst>
              </a:tr>
            </a:tbl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336844" y="3193917"/>
            <a:ext cx="3021770" cy="1714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As a group: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Fixed Costs: £8000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Variable Costs: £10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Selling Price: £30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352071" y="3179507"/>
            <a:ext cx="355886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In a Pair:</a:t>
            </a:r>
          </a:p>
          <a:p>
            <a:r>
              <a:rPr lang="en-GB" sz="2800" dirty="0" smtClean="0"/>
              <a:t>Fixed Costs: £2000</a:t>
            </a:r>
          </a:p>
          <a:p>
            <a:r>
              <a:rPr lang="en-GB" sz="2800" dirty="0" smtClean="0"/>
              <a:t>Variable Costs: £40</a:t>
            </a:r>
          </a:p>
          <a:p>
            <a:r>
              <a:rPr lang="en-GB" sz="2800" dirty="0" smtClean="0"/>
              <a:t>Selling Price: £60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8470703" y="3205308"/>
            <a:ext cx="353609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On Your Own:</a:t>
            </a:r>
          </a:p>
          <a:p>
            <a:r>
              <a:rPr lang="en-GB" sz="2800" dirty="0" smtClean="0"/>
              <a:t>Fixed Costs: £10,000</a:t>
            </a:r>
          </a:p>
          <a:p>
            <a:r>
              <a:rPr lang="en-GB" sz="2800" dirty="0" smtClean="0"/>
              <a:t>Variable Costs: £100</a:t>
            </a:r>
          </a:p>
          <a:p>
            <a:r>
              <a:rPr lang="en-GB" sz="2800" dirty="0" smtClean="0"/>
              <a:t>Selling Price: £350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8274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715</Words>
  <Application>Microsoft Office PowerPoint</Application>
  <PresentationFormat>Widescreen</PresentationFormat>
  <Paragraphs>154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Times New Roman</vt:lpstr>
      <vt:lpstr>Office Theme</vt:lpstr>
      <vt:lpstr>Chart</vt:lpstr>
      <vt:lpstr>Break-Even</vt:lpstr>
      <vt:lpstr>DNA  - Using the grid, what questions do you have about the graph and the key terms?</vt:lpstr>
      <vt:lpstr>Progress Indicators – Break-even Chart</vt:lpstr>
      <vt:lpstr>PowerPoint Presentation</vt:lpstr>
      <vt:lpstr>PowerPoint Presentation</vt:lpstr>
      <vt:lpstr>PowerPoint Presentation</vt:lpstr>
      <vt:lpstr>Progress Indicators – Break-even Formula</vt:lpstr>
      <vt:lpstr>Break even Formula </vt:lpstr>
      <vt:lpstr>Break even Formula </vt:lpstr>
      <vt:lpstr>PowerPoint Presentation</vt:lpstr>
      <vt:lpstr>Analysing Break-even #1</vt:lpstr>
      <vt:lpstr>Analysing Break-even charts #2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Break-Even</dc:title>
  <dc:creator>Dean Roberts</dc:creator>
  <cp:lastModifiedBy>Dean Roberts</cp:lastModifiedBy>
  <cp:revision>3</cp:revision>
  <dcterms:created xsi:type="dcterms:W3CDTF">2019-05-02T09:11:26Z</dcterms:created>
  <dcterms:modified xsi:type="dcterms:W3CDTF">2019-05-02T09:52:39Z</dcterms:modified>
</cp:coreProperties>
</file>